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7" r:id="rId2"/>
    <p:sldMasterId id="2147483699" r:id="rId3"/>
  </p:sldMasterIdLst>
  <p:notesMasterIdLst>
    <p:notesMasterId r:id="rId39"/>
  </p:notesMasterIdLst>
  <p:sldIdLst>
    <p:sldId id="256" r:id="rId4"/>
    <p:sldId id="335" r:id="rId5"/>
    <p:sldId id="270" r:id="rId6"/>
    <p:sldId id="337" r:id="rId7"/>
    <p:sldId id="339" r:id="rId8"/>
    <p:sldId id="312" r:id="rId9"/>
    <p:sldId id="315" r:id="rId10"/>
    <p:sldId id="316" r:id="rId11"/>
    <p:sldId id="317" r:id="rId12"/>
    <p:sldId id="318" r:id="rId13"/>
    <p:sldId id="319" r:id="rId14"/>
    <p:sldId id="260" r:id="rId15"/>
    <p:sldId id="320" r:id="rId16"/>
    <p:sldId id="321" r:id="rId17"/>
    <p:sldId id="323" r:id="rId18"/>
    <p:sldId id="322" r:id="rId19"/>
    <p:sldId id="324" r:id="rId20"/>
    <p:sldId id="325" r:id="rId21"/>
    <p:sldId id="333" r:id="rId22"/>
    <p:sldId id="326" r:id="rId23"/>
    <p:sldId id="271" r:id="rId24"/>
    <p:sldId id="273" r:id="rId25"/>
    <p:sldId id="277" r:id="rId26"/>
    <p:sldId id="331" r:id="rId27"/>
    <p:sldId id="280" r:id="rId28"/>
    <p:sldId id="281" r:id="rId29"/>
    <p:sldId id="284" r:id="rId30"/>
    <p:sldId id="327" r:id="rId31"/>
    <p:sldId id="287" r:id="rId32"/>
    <p:sldId id="279" r:id="rId33"/>
    <p:sldId id="283" r:id="rId34"/>
    <p:sldId id="292" r:id="rId35"/>
    <p:sldId id="329" r:id="rId36"/>
    <p:sldId id="330" r:id="rId37"/>
    <p:sldId id="328" r:id="rId38"/>
  </p:sldIdLst>
  <p:sldSz cx="9144000" cy="6858000" type="screen4x3"/>
  <p:notesSz cx="6858000" cy="9144000"/>
  <p:defaultTextStyle>
    <a:defPPr>
      <a:defRPr lang="ar-IQ"/>
    </a:defPPr>
    <a:lvl1pPr marL="0" algn="r" defTabSz="914226" rtl="1" eaLnBrk="1" latinLnBrk="0" hangingPunct="1">
      <a:defRPr sz="1800" kern="1200">
        <a:solidFill>
          <a:schemeClr val="tx1"/>
        </a:solidFill>
        <a:latin typeface="+mn-lt"/>
        <a:ea typeface="+mn-ea"/>
        <a:cs typeface="+mn-cs"/>
      </a:defRPr>
    </a:lvl1pPr>
    <a:lvl2pPr marL="457113" algn="r" defTabSz="914226" rtl="1" eaLnBrk="1" latinLnBrk="0" hangingPunct="1">
      <a:defRPr sz="1800" kern="1200">
        <a:solidFill>
          <a:schemeClr val="tx1"/>
        </a:solidFill>
        <a:latin typeface="+mn-lt"/>
        <a:ea typeface="+mn-ea"/>
        <a:cs typeface="+mn-cs"/>
      </a:defRPr>
    </a:lvl2pPr>
    <a:lvl3pPr marL="914226" algn="r" defTabSz="914226" rtl="1" eaLnBrk="1" latinLnBrk="0" hangingPunct="1">
      <a:defRPr sz="1800" kern="1200">
        <a:solidFill>
          <a:schemeClr val="tx1"/>
        </a:solidFill>
        <a:latin typeface="+mn-lt"/>
        <a:ea typeface="+mn-ea"/>
        <a:cs typeface="+mn-cs"/>
      </a:defRPr>
    </a:lvl3pPr>
    <a:lvl4pPr marL="1371339" algn="r" defTabSz="914226" rtl="1" eaLnBrk="1" latinLnBrk="0" hangingPunct="1">
      <a:defRPr sz="1800" kern="1200">
        <a:solidFill>
          <a:schemeClr val="tx1"/>
        </a:solidFill>
        <a:latin typeface="+mn-lt"/>
        <a:ea typeface="+mn-ea"/>
        <a:cs typeface="+mn-cs"/>
      </a:defRPr>
    </a:lvl4pPr>
    <a:lvl5pPr marL="1828452" algn="r" defTabSz="914226" rtl="1" eaLnBrk="1" latinLnBrk="0" hangingPunct="1">
      <a:defRPr sz="1800" kern="1200">
        <a:solidFill>
          <a:schemeClr val="tx1"/>
        </a:solidFill>
        <a:latin typeface="+mn-lt"/>
        <a:ea typeface="+mn-ea"/>
        <a:cs typeface="+mn-cs"/>
      </a:defRPr>
    </a:lvl5pPr>
    <a:lvl6pPr marL="2285566" algn="r" defTabSz="914226" rtl="1" eaLnBrk="1" latinLnBrk="0" hangingPunct="1">
      <a:defRPr sz="1800" kern="1200">
        <a:solidFill>
          <a:schemeClr val="tx1"/>
        </a:solidFill>
        <a:latin typeface="+mn-lt"/>
        <a:ea typeface="+mn-ea"/>
        <a:cs typeface="+mn-cs"/>
      </a:defRPr>
    </a:lvl6pPr>
    <a:lvl7pPr marL="2742679" algn="r" defTabSz="914226" rtl="1" eaLnBrk="1" latinLnBrk="0" hangingPunct="1">
      <a:defRPr sz="1800" kern="1200">
        <a:solidFill>
          <a:schemeClr val="tx1"/>
        </a:solidFill>
        <a:latin typeface="+mn-lt"/>
        <a:ea typeface="+mn-ea"/>
        <a:cs typeface="+mn-cs"/>
      </a:defRPr>
    </a:lvl7pPr>
    <a:lvl8pPr marL="3199792" algn="r" defTabSz="914226" rtl="1" eaLnBrk="1" latinLnBrk="0" hangingPunct="1">
      <a:defRPr sz="1800" kern="1200">
        <a:solidFill>
          <a:schemeClr val="tx1"/>
        </a:solidFill>
        <a:latin typeface="+mn-lt"/>
        <a:ea typeface="+mn-ea"/>
        <a:cs typeface="+mn-cs"/>
      </a:defRPr>
    </a:lvl8pPr>
    <a:lvl9pPr marL="3656905" algn="r" defTabSz="914226"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theme" Target="theme/theme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presProps" Target="pres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70000E-BE6D-4FB9-92B2-55E1B5918D1D}" type="datetimeFigureOut">
              <a:rPr lang="ar-IQ" smtClean="0"/>
              <a:t>30/03/1443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10AA00-53AC-44DF-8862-F4A7087692EB}" type="slidenum">
              <a:rPr lang="ar-IQ" smtClean="0"/>
              <a:t>‹#›</a:t>
            </a:fld>
            <a:endParaRPr lang="ar-IQ"/>
          </a:p>
        </p:txBody>
      </p:sp>
    </p:spTree>
    <p:extLst>
      <p:ext uri="{BB962C8B-B14F-4D97-AF65-F5344CB8AC3E}">
        <p14:creationId xmlns:p14="http://schemas.microsoft.com/office/powerpoint/2010/main" val="151829579"/>
      </p:ext>
    </p:extLst>
  </p:cSld>
  <p:clrMap bg1="lt1" tx1="dk1" bg2="lt2" tx2="dk2" accent1="accent1" accent2="accent2" accent3="accent3" accent4="accent4" accent5="accent5" accent6="accent6" hlink="hlink" folHlink="folHlink"/>
  <p:notesStyle>
    <a:lvl1pPr marL="0" algn="r" defTabSz="914226" rtl="1" eaLnBrk="1" latinLnBrk="0" hangingPunct="1">
      <a:defRPr sz="1200" kern="1200">
        <a:solidFill>
          <a:schemeClr val="tx1"/>
        </a:solidFill>
        <a:latin typeface="+mn-lt"/>
        <a:ea typeface="+mn-ea"/>
        <a:cs typeface="+mn-cs"/>
      </a:defRPr>
    </a:lvl1pPr>
    <a:lvl2pPr marL="457113" algn="r" defTabSz="914226" rtl="1" eaLnBrk="1" latinLnBrk="0" hangingPunct="1">
      <a:defRPr sz="1200" kern="1200">
        <a:solidFill>
          <a:schemeClr val="tx1"/>
        </a:solidFill>
        <a:latin typeface="+mn-lt"/>
        <a:ea typeface="+mn-ea"/>
        <a:cs typeface="+mn-cs"/>
      </a:defRPr>
    </a:lvl2pPr>
    <a:lvl3pPr marL="914226" algn="r" defTabSz="914226" rtl="1" eaLnBrk="1" latinLnBrk="0" hangingPunct="1">
      <a:defRPr sz="1200" kern="1200">
        <a:solidFill>
          <a:schemeClr val="tx1"/>
        </a:solidFill>
        <a:latin typeface="+mn-lt"/>
        <a:ea typeface="+mn-ea"/>
        <a:cs typeface="+mn-cs"/>
      </a:defRPr>
    </a:lvl3pPr>
    <a:lvl4pPr marL="1371339" algn="r" defTabSz="914226" rtl="1" eaLnBrk="1" latinLnBrk="0" hangingPunct="1">
      <a:defRPr sz="1200" kern="1200">
        <a:solidFill>
          <a:schemeClr val="tx1"/>
        </a:solidFill>
        <a:latin typeface="+mn-lt"/>
        <a:ea typeface="+mn-ea"/>
        <a:cs typeface="+mn-cs"/>
      </a:defRPr>
    </a:lvl4pPr>
    <a:lvl5pPr marL="1828452" algn="r" defTabSz="914226" rtl="1" eaLnBrk="1" latinLnBrk="0" hangingPunct="1">
      <a:defRPr sz="1200" kern="1200">
        <a:solidFill>
          <a:schemeClr val="tx1"/>
        </a:solidFill>
        <a:latin typeface="+mn-lt"/>
        <a:ea typeface="+mn-ea"/>
        <a:cs typeface="+mn-cs"/>
      </a:defRPr>
    </a:lvl5pPr>
    <a:lvl6pPr marL="2285566" algn="r" defTabSz="914226" rtl="1" eaLnBrk="1" latinLnBrk="0" hangingPunct="1">
      <a:defRPr sz="1200" kern="1200">
        <a:solidFill>
          <a:schemeClr val="tx1"/>
        </a:solidFill>
        <a:latin typeface="+mn-lt"/>
        <a:ea typeface="+mn-ea"/>
        <a:cs typeface="+mn-cs"/>
      </a:defRPr>
    </a:lvl6pPr>
    <a:lvl7pPr marL="2742679" algn="r" defTabSz="914226" rtl="1" eaLnBrk="1" latinLnBrk="0" hangingPunct="1">
      <a:defRPr sz="1200" kern="1200">
        <a:solidFill>
          <a:schemeClr val="tx1"/>
        </a:solidFill>
        <a:latin typeface="+mn-lt"/>
        <a:ea typeface="+mn-ea"/>
        <a:cs typeface="+mn-cs"/>
      </a:defRPr>
    </a:lvl7pPr>
    <a:lvl8pPr marL="3199792" algn="r" defTabSz="914226" rtl="1" eaLnBrk="1" latinLnBrk="0" hangingPunct="1">
      <a:defRPr sz="1200" kern="1200">
        <a:solidFill>
          <a:schemeClr val="tx1"/>
        </a:solidFill>
        <a:latin typeface="+mn-lt"/>
        <a:ea typeface="+mn-ea"/>
        <a:cs typeface="+mn-cs"/>
      </a:defRPr>
    </a:lvl8pPr>
    <a:lvl9pPr marL="3656905" algn="r" defTabSz="914226"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1D754D-39DB-E74A-903D-81EEF141DF66}"/>
              </a:ext>
            </a:extLst>
          </p:cNvPr>
          <p:cNvSpPr>
            <a:spLocks noGrp="1" noChangeArrowheads="1"/>
          </p:cNvSpPr>
          <p:nvPr>
            <p:ph type="sldNum"/>
          </p:nvPr>
        </p:nvSpPr>
        <p:spPr>
          <a:ln/>
        </p:spPr>
        <p:txBody>
          <a:bodyPr/>
          <a:lstStyle/>
          <a:p>
            <a:fld id="{221C320F-5C66-4341-A041-8F6BA5853510}" type="slidenum">
              <a:rPr lang="en-US" altLang="en-US">
                <a:solidFill>
                  <a:prstClr val="black"/>
                </a:solidFill>
              </a:rPr>
              <a:pPr/>
              <a:t>5</a:t>
            </a:fld>
            <a:endParaRPr lang="en-US" altLang="en-US">
              <a:solidFill>
                <a:prstClr val="black"/>
              </a:solidFill>
            </a:endParaRPr>
          </a:p>
        </p:txBody>
      </p:sp>
      <p:sp>
        <p:nvSpPr>
          <p:cNvPr id="8193" name="Text Box 1">
            <a:extLst>
              <a:ext uri="{FF2B5EF4-FFF2-40B4-BE49-F238E27FC236}">
                <a16:creationId xmlns:a16="http://schemas.microsoft.com/office/drawing/2014/main" id="{910C3D97-5D21-B14E-BF26-C20C44D96FB4}"/>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C89CA54A-D80D-0A49-BD16-17CA72A744D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9846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3996" indent="0" algn="l">
              <a:buNone/>
              <a:defRPr sz="2400">
                <a:solidFill>
                  <a:schemeClr val="tx2"/>
                </a:solidFill>
              </a:defRPr>
            </a:lvl1pPr>
            <a:lvl2pPr marL="457113" indent="0" algn="ctr">
              <a:buNone/>
            </a:lvl2pPr>
            <a:lvl3pPr marL="914226" indent="0" algn="ctr">
              <a:buNone/>
            </a:lvl3pPr>
            <a:lvl4pPr marL="1371339" indent="0" algn="ctr">
              <a:buNone/>
            </a:lvl4pPr>
            <a:lvl5pPr marL="1828452" indent="0" algn="ctr">
              <a:buNone/>
            </a:lvl5pPr>
            <a:lvl6pPr marL="2285566" indent="0" algn="ctr">
              <a:buNone/>
            </a:lvl6pPr>
            <a:lvl7pPr marL="2742679" indent="0" algn="ctr">
              <a:buNone/>
            </a:lvl7pPr>
            <a:lvl8pPr marL="3199792" indent="0" algn="ctr">
              <a:buNone/>
            </a:lvl8pPr>
            <a:lvl9pPr marL="3656905"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81F62906-ADA3-44FD-ACD0-5F297346D238}" type="datetimeFigureOut">
              <a:rPr lang="ar-IQ" smtClean="0"/>
              <a:t>30/03/1443</a:t>
            </a:fld>
            <a:endParaRPr lang="ar-IQ"/>
          </a:p>
        </p:txBody>
      </p:sp>
      <p:sp>
        <p:nvSpPr>
          <p:cNvPr id="17" name="Footer Placeholder 16"/>
          <p:cNvSpPr>
            <a:spLocks noGrp="1"/>
          </p:cNvSpPr>
          <p:nvPr>
            <p:ph type="ftr" sz="quarter" idx="11"/>
          </p:nvPr>
        </p:nvSpPr>
        <p:spPr>
          <a:xfrm>
            <a:off x="5410200" y="4205288"/>
            <a:ext cx="1295400" cy="457200"/>
          </a:xfrm>
        </p:spPr>
        <p:txBody>
          <a:bodyPr/>
          <a:lstStyle/>
          <a:p>
            <a:endParaRPr lang="ar-IQ"/>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C6BADA8-B8E4-4CAC-A3F1-DF441151C712}"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F62906-ADA3-44FD-ACD0-5F297346D238}" type="datetimeFigureOut">
              <a:rPr lang="ar-IQ" smtClean="0"/>
              <a:t>30/03/1443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C6BADA8-B8E4-4CAC-A3F1-DF441151C71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F62906-ADA3-44FD-ACD0-5F297346D238}" type="datetimeFigureOut">
              <a:rPr lang="ar-IQ" smtClean="0"/>
              <a:t>30/03/1443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C6BADA8-B8E4-4CAC-A3F1-DF441151C712}"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70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6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D2C078-C717-424B-B9FE-6F011D02A9C9}"/>
              </a:ext>
            </a:extLst>
          </p:cNvPr>
          <p:cNvSpPr>
            <a:spLocks noGrp="1"/>
          </p:cNvSpPr>
          <p:nvPr>
            <p:ph type="dt" idx="10"/>
          </p:nvPr>
        </p:nvSpPr>
        <p:spPr/>
        <p:txBody>
          <a:bodyPr lIns="38405" tIns="19202" rIns="38405" bIns="19202"/>
          <a:lstStyle>
            <a:lvl1pPr>
              <a:defRPr b="0" i="0">
                <a:latin typeface="Lato Light" panose="020F0502020204030203" pitchFamily="34" charset="0"/>
              </a:defRPr>
            </a:lvl1pPr>
          </a:lstStyle>
          <a:p>
            <a:pPr algn="l" defTabSz="767942" rtl="0"/>
            <a:endParaRPr lang="en-US" altLang="en-US" sz="1500">
              <a:solidFill>
                <a:srgbClr val="737572"/>
              </a:solidFill>
            </a:endParaRPr>
          </a:p>
        </p:txBody>
      </p:sp>
      <p:sp>
        <p:nvSpPr>
          <p:cNvPr id="3" name="Footer Placeholder 2">
            <a:extLst>
              <a:ext uri="{FF2B5EF4-FFF2-40B4-BE49-F238E27FC236}">
                <a16:creationId xmlns:a16="http://schemas.microsoft.com/office/drawing/2014/main" id="{31F6D121-094D-694C-ADF6-7B92DE81EA24}"/>
              </a:ext>
            </a:extLst>
          </p:cNvPr>
          <p:cNvSpPr>
            <a:spLocks noGrp="1"/>
          </p:cNvSpPr>
          <p:nvPr>
            <p:ph type="ftr" idx="11"/>
          </p:nvPr>
        </p:nvSpPr>
        <p:spPr/>
        <p:txBody>
          <a:bodyPr lIns="38405" tIns="19202" rIns="38405" bIns="19202"/>
          <a:lstStyle>
            <a:lvl1pPr>
              <a:defRPr b="0" i="0">
                <a:latin typeface="Lato Light" panose="020F0502020204030203" pitchFamily="34" charset="0"/>
              </a:defRPr>
            </a:lvl1pPr>
          </a:lstStyle>
          <a:p>
            <a:pPr algn="l" defTabSz="767942" rtl="0"/>
            <a:endParaRPr lang="en-US" altLang="en-US" sz="1500">
              <a:solidFill>
                <a:srgbClr val="737572"/>
              </a:solidFill>
            </a:endParaRPr>
          </a:p>
        </p:txBody>
      </p:sp>
      <p:sp>
        <p:nvSpPr>
          <p:cNvPr id="4" name="Slide Number Placeholder 3">
            <a:extLst>
              <a:ext uri="{FF2B5EF4-FFF2-40B4-BE49-F238E27FC236}">
                <a16:creationId xmlns:a16="http://schemas.microsoft.com/office/drawing/2014/main" id="{857C2895-D76A-AC4F-83DC-9A910ADB2749}"/>
              </a:ext>
            </a:extLst>
          </p:cNvPr>
          <p:cNvSpPr>
            <a:spLocks noGrp="1"/>
          </p:cNvSpPr>
          <p:nvPr>
            <p:ph type="sldNum" idx="12"/>
          </p:nvPr>
        </p:nvSpPr>
        <p:spPr/>
        <p:txBody>
          <a:bodyPr lIns="38405" tIns="19202" rIns="38405" bIns="19202"/>
          <a:lstStyle>
            <a:lvl1pPr>
              <a:defRPr b="0" i="0">
                <a:latin typeface="Lato Light" panose="020F0502020204030203" pitchFamily="34" charset="0"/>
              </a:defRPr>
            </a:lvl1pPr>
          </a:lstStyle>
          <a:p>
            <a:pPr algn="l" defTabSz="767942" rtl="0"/>
            <a:fld id="{5BD5DBDD-B399-7246-BD72-1C2F585031C6}" type="slidenum">
              <a:rPr lang="en-US" altLang="en-US" sz="1500" smtClean="0">
                <a:solidFill>
                  <a:srgbClr val="737572"/>
                </a:solidFill>
              </a:rPr>
              <a:pPr algn="l" defTabSz="767942" rtl="0"/>
              <a:t>‹#›</a:t>
            </a:fld>
            <a:endParaRPr lang="en-US" altLang="en-US" sz="1500">
              <a:solidFill>
                <a:srgbClr val="737572"/>
              </a:solidFill>
            </a:endParaRPr>
          </a:p>
        </p:txBody>
      </p:sp>
    </p:spTree>
    <p:extLst>
      <p:ext uri="{BB962C8B-B14F-4D97-AF65-F5344CB8AC3E}">
        <p14:creationId xmlns:p14="http://schemas.microsoft.com/office/powerpoint/2010/main" val="409012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F62906-ADA3-44FD-ACD0-5F297346D238}" type="datetimeFigureOut">
              <a:rPr lang="ar-IQ" smtClean="0"/>
              <a:t>30/03/1443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C6BADA8-B8E4-4CAC-A3F1-DF441151C712}"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11"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1F62906-ADA3-44FD-ACD0-5F297346D238}" type="datetimeFigureOut">
              <a:rPr lang="ar-IQ" smtClean="0"/>
              <a:t>30/03/1443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C6BADA8-B8E4-4CAC-A3F1-DF441151C712}"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F62906-ADA3-44FD-ACD0-5F297346D238}" type="datetimeFigureOut">
              <a:rPr lang="ar-IQ" smtClean="0"/>
              <a:t>30/03/1443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C6BADA8-B8E4-4CAC-A3F1-DF441151C712}"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11"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11"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81F62906-ADA3-44FD-ACD0-5F297346D238}" type="datetimeFigureOut">
              <a:rPr lang="ar-IQ" smtClean="0"/>
              <a:t>30/03/1443</a:t>
            </a:fld>
            <a:endParaRPr lang="ar-IQ"/>
          </a:p>
        </p:txBody>
      </p:sp>
      <p:sp>
        <p:nvSpPr>
          <p:cNvPr id="27" name="Slide Number Placeholder 26"/>
          <p:cNvSpPr>
            <a:spLocks noGrp="1"/>
          </p:cNvSpPr>
          <p:nvPr>
            <p:ph type="sldNum" sz="quarter" idx="11"/>
          </p:nvPr>
        </p:nvSpPr>
        <p:spPr/>
        <p:txBody>
          <a:bodyPr rtlCol="0"/>
          <a:lstStyle/>
          <a:p>
            <a:fld id="{3C6BADA8-B8E4-4CAC-A3F1-DF441151C712}" type="slidenum">
              <a:rPr lang="ar-IQ" smtClean="0"/>
              <a:t>‹#›</a:t>
            </a:fld>
            <a:endParaRPr lang="ar-IQ"/>
          </a:p>
        </p:txBody>
      </p:sp>
      <p:sp>
        <p:nvSpPr>
          <p:cNvPr id="28" name="Footer Placeholder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81F62906-ADA3-44FD-ACD0-5F297346D238}" type="datetimeFigureOut">
              <a:rPr lang="ar-IQ" smtClean="0"/>
              <a:t>30/03/1443</a:t>
            </a:fld>
            <a:endParaRPr lang="ar-IQ"/>
          </a:p>
        </p:txBody>
      </p:sp>
      <p:sp>
        <p:nvSpPr>
          <p:cNvPr id="4" name="Footer Placeholder 3"/>
          <p:cNvSpPr>
            <a:spLocks noGrp="1"/>
          </p:cNvSpPr>
          <p:nvPr>
            <p:ph type="ftr" sz="quarter" idx="11"/>
          </p:nvPr>
        </p:nvSpPr>
        <p:spPr>
          <a:xfrm>
            <a:off x="5257800" y="612648"/>
            <a:ext cx="1325880" cy="457200"/>
          </a:xfrm>
        </p:spPr>
        <p:txBody>
          <a:bodyPr/>
          <a:lstStyle/>
          <a:p>
            <a:endParaRPr lang="ar-IQ"/>
          </a:p>
        </p:txBody>
      </p:sp>
      <p:sp>
        <p:nvSpPr>
          <p:cNvPr id="5" name="Slide Number Placeholder 4"/>
          <p:cNvSpPr>
            <a:spLocks noGrp="1"/>
          </p:cNvSpPr>
          <p:nvPr>
            <p:ph type="sldNum" sz="quarter" idx="12"/>
          </p:nvPr>
        </p:nvSpPr>
        <p:spPr>
          <a:xfrm>
            <a:off x="8174736" y="2272"/>
            <a:ext cx="762000" cy="365760"/>
          </a:xfrm>
        </p:spPr>
        <p:txBody>
          <a:bodyPr/>
          <a:lstStyle/>
          <a:p>
            <a:fld id="{3C6BADA8-B8E4-4CAC-A3F1-DF441151C712}"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62906-ADA3-44FD-ACD0-5F297346D238}" type="datetimeFigureOut">
              <a:rPr lang="ar-IQ" smtClean="0"/>
              <a:t>30/03/1443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C6BADA8-B8E4-4CAC-A3F1-DF441151C71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2"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F62906-ADA3-44FD-ACD0-5F297346D238}" type="datetimeFigureOut">
              <a:rPr lang="ar-IQ" smtClean="0"/>
              <a:t>30/03/1443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C6BADA8-B8E4-4CAC-A3F1-DF441151C712}"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11" tIns="0" rIns="45711"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11"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F62906-ADA3-44FD-ACD0-5F297346D238}" type="datetimeFigureOut">
              <a:rPr lang="ar-IQ" smtClean="0"/>
              <a:t>30/03/1443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C6BADA8-B8E4-4CAC-A3F1-DF441151C712}"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13.xml" /></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 /><Relationship Id="rId2" Type="http://schemas.openxmlformats.org/officeDocument/2006/relationships/slideLayout" Target="../slideLayouts/slideLayout15.xml" /><Relationship Id="rId1"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32" name="Rectangle 31"/>
          <p:cNvSpPr/>
          <p:nvPr/>
        </p:nvSpPr>
        <p:spPr>
          <a:xfrm flipV="1">
            <a:off x="5410200"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lIns="91423" tIns="45711" rIns="91423" bIns="45711"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lIns="91423" tIns="45711" rIns="91423" bIns="4571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lIns="91423" tIns="45711" rIns="91423" bIns="45711"/>
          <a:lstStyle>
            <a:lvl1pPr algn="l" eaLnBrk="1" latinLnBrk="0" hangingPunct="1">
              <a:defRPr kumimoji="0" sz="800">
                <a:solidFill>
                  <a:schemeClr val="accent2"/>
                </a:solidFill>
              </a:defRPr>
            </a:lvl1pPr>
          </a:lstStyle>
          <a:p>
            <a:fld id="{81F62906-ADA3-44FD-ACD0-5F297346D238}" type="datetimeFigureOut">
              <a:rPr lang="ar-IQ" smtClean="0"/>
              <a:t>30/03/1443</a:t>
            </a:fld>
            <a:endParaRPr lang="ar-IQ"/>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23" tIns="45711" rIns="91423" bIns="45711"/>
          <a:lstStyle>
            <a:lvl1pPr algn="r" eaLnBrk="1" latinLnBrk="0" hangingPunct="1">
              <a:defRPr kumimoji="0" sz="800">
                <a:solidFill>
                  <a:schemeClr val="accent2"/>
                </a:solidFill>
              </a:defRPr>
            </a:lvl1pPr>
          </a:lstStyle>
          <a:p>
            <a:endParaRPr lang="ar-IQ"/>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23" tIns="45711" rIns="91423" bIns="45711" anchor="b"/>
          <a:lstStyle>
            <a:lvl1pPr algn="r" eaLnBrk="1" latinLnBrk="0" hangingPunct="1">
              <a:defRPr kumimoji="0" sz="1800">
                <a:solidFill>
                  <a:srgbClr val="FFFFFF"/>
                </a:solidFill>
              </a:defRPr>
            </a:lvl1pPr>
          </a:lstStyle>
          <a:p>
            <a:fld id="{3C6BADA8-B8E4-4CAC-A3F1-DF441151C712}"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691" indent="-255983"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243" indent="-246841"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368" indent="-219414"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352" indent="-201130"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624" indent="-182845"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038" indent="-182845"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452" indent="-182845"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82" indent="-182845"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855" indent="-182845"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113" algn="r" rtl="1" eaLnBrk="1" latinLnBrk="0" hangingPunct="1">
        <a:defRPr kumimoji="0" kern="1200">
          <a:solidFill>
            <a:schemeClr val="tx1"/>
          </a:solidFill>
          <a:latin typeface="+mn-lt"/>
          <a:ea typeface="+mn-ea"/>
          <a:cs typeface="+mn-cs"/>
        </a:defRPr>
      </a:lvl2pPr>
      <a:lvl3pPr marL="914226" algn="r" rtl="1" eaLnBrk="1" latinLnBrk="0" hangingPunct="1">
        <a:defRPr kumimoji="0" kern="1200">
          <a:solidFill>
            <a:schemeClr val="tx1"/>
          </a:solidFill>
          <a:latin typeface="+mn-lt"/>
          <a:ea typeface="+mn-ea"/>
          <a:cs typeface="+mn-cs"/>
        </a:defRPr>
      </a:lvl3pPr>
      <a:lvl4pPr marL="1371339" algn="r" rtl="1" eaLnBrk="1" latinLnBrk="0" hangingPunct="1">
        <a:defRPr kumimoji="0" kern="1200">
          <a:solidFill>
            <a:schemeClr val="tx1"/>
          </a:solidFill>
          <a:latin typeface="+mn-lt"/>
          <a:ea typeface="+mn-ea"/>
          <a:cs typeface="+mn-cs"/>
        </a:defRPr>
      </a:lvl4pPr>
      <a:lvl5pPr marL="1828452" algn="r" rtl="1" eaLnBrk="1" latinLnBrk="0" hangingPunct="1">
        <a:defRPr kumimoji="0" kern="1200">
          <a:solidFill>
            <a:schemeClr val="tx1"/>
          </a:solidFill>
          <a:latin typeface="+mn-lt"/>
          <a:ea typeface="+mn-ea"/>
          <a:cs typeface="+mn-cs"/>
        </a:defRPr>
      </a:lvl5pPr>
      <a:lvl6pPr marL="2285566" algn="r" rtl="1" eaLnBrk="1" latinLnBrk="0" hangingPunct="1">
        <a:defRPr kumimoji="0" kern="1200">
          <a:solidFill>
            <a:schemeClr val="tx1"/>
          </a:solidFill>
          <a:latin typeface="+mn-lt"/>
          <a:ea typeface="+mn-ea"/>
          <a:cs typeface="+mn-cs"/>
        </a:defRPr>
      </a:lvl6pPr>
      <a:lvl7pPr marL="2742679" algn="r" rtl="1" eaLnBrk="1" latinLnBrk="0" hangingPunct="1">
        <a:defRPr kumimoji="0" kern="1200">
          <a:solidFill>
            <a:schemeClr val="tx1"/>
          </a:solidFill>
          <a:latin typeface="+mn-lt"/>
          <a:ea typeface="+mn-ea"/>
          <a:cs typeface="+mn-cs"/>
        </a:defRPr>
      </a:lvl7pPr>
      <a:lvl8pPr marL="3199792" algn="r" rtl="1" eaLnBrk="1" latinLnBrk="0" hangingPunct="1">
        <a:defRPr kumimoji="0" kern="1200">
          <a:solidFill>
            <a:schemeClr val="tx1"/>
          </a:solidFill>
          <a:latin typeface="+mn-lt"/>
          <a:ea typeface="+mn-ea"/>
          <a:cs typeface="+mn-cs"/>
        </a:defRPr>
      </a:lvl8pPr>
      <a:lvl9pPr marL="3656905"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93BF584-4139-AA4F-B94D-20250537A816}"/>
              </a:ext>
            </a:extLst>
          </p:cNvPr>
          <p:cNvSpPr/>
          <p:nvPr userDrawn="1"/>
        </p:nvSpPr>
        <p:spPr>
          <a:xfrm>
            <a:off x="8358238" y="358685"/>
            <a:ext cx="233226" cy="3108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ctr" defTabSz="767796" rtl="0"/>
            <a:endParaRPr lang="en-US" sz="1500">
              <a:solidFill>
                <a:srgbClr val="FFFFFF"/>
              </a:solidFill>
            </a:endParaRPr>
          </a:p>
        </p:txBody>
      </p:sp>
      <p:sp>
        <p:nvSpPr>
          <p:cNvPr id="2" name="Title Placeholder 1"/>
          <p:cNvSpPr>
            <a:spLocks noGrp="1"/>
          </p:cNvSpPr>
          <p:nvPr>
            <p:ph type="title"/>
          </p:nvPr>
        </p:nvSpPr>
        <p:spPr>
          <a:xfrm>
            <a:off x="628650" y="365127"/>
            <a:ext cx="7886700" cy="1325563"/>
          </a:xfrm>
          <a:prstGeom prst="rect">
            <a:avLst/>
          </a:prstGeom>
        </p:spPr>
        <p:txBody>
          <a:bodyPr vert="horz" lIns="38398" tIns="19198" rIns="38398" bIns="19198"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38398" tIns="19198" rIns="38398" bIns="19198"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8362357" y="426288"/>
            <a:ext cx="223798" cy="177270"/>
          </a:xfrm>
          <a:prstGeom prst="rect">
            <a:avLst/>
          </a:prstGeom>
          <a:noFill/>
        </p:spPr>
        <p:txBody>
          <a:bodyPr wrap="square" lIns="38398" tIns="19198" rIns="38398" bIns="19198" rtlCol="0" anchor="ctr">
            <a:spAutoFit/>
          </a:bodyPr>
          <a:lstStyle/>
          <a:p>
            <a:pPr algn="ctr" defTabSz="767796" rtl="0"/>
            <a:fld id="{C2130A1F-96FE-9345-9E91-FD9BE4197128}" type="slidenum">
              <a:rPr lang="en-US" sz="900" smtClean="0">
                <a:solidFill>
                  <a:srgbClr val="FFFFFF"/>
                </a:solidFill>
                <a:latin typeface="Poppins Medium" pitchFamily="2" charset="77"/>
                <a:cs typeface="Poppins Medium" pitchFamily="2" charset="77"/>
              </a:rPr>
              <a:pPr algn="ctr" defTabSz="767796" rtl="0"/>
              <a:t>‹#›</a:t>
            </a:fld>
            <a:endParaRPr lang="en-US" sz="900" dirty="0">
              <a:solidFill>
                <a:srgbClr val="FFFFFF"/>
              </a:solidFill>
              <a:latin typeface="Poppins Medium" pitchFamily="2" charset="77"/>
              <a:cs typeface="Poppins Medium" pitchFamily="2" charset="77"/>
            </a:endParaRPr>
          </a:p>
        </p:txBody>
      </p:sp>
    </p:spTree>
    <p:extLst>
      <p:ext uri="{BB962C8B-B14F-4D97-AF65-F5344CB8AC3E}">
        <p14:creationId xmlns:p14="http://schemas.microsoft.com/office/powerpoint/2010/main" val="1977031350"/>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767758" rtl="0" eaLnBrk="1" latinLnBrk="0" hangingPunct="1">
        <a:lnSpc>
          <a:spcPct val="90000"/>
        </a:lnSpc>
        <a:spcBef>
          <a:spcPct val="0"/>
        </a:spcBef>
        <a:buNone/>
        <a:defRPr sz="3700" b="1" i="0" kern="1200">
          <a:solidFill>
            <a:schemeClr val="tx2"/>
          </a:solidFill>
          <a:latin typeface="Poppins" pitchFamily="2" charset="77"/>
          <a:ea typeface="+mj-ea"/>
          <a:cs typeface="+mj-cs"/>
        </a:defRPr>
      </a:lvl1pPr>
    </p:titleStyle>
    <p:bodyStyle>
      <a:lvl1pPr marL="0" indent="0" algn="l" defTabSz="767758" rtl="0" eaLnBrk="1" latinLnBrk="0" hangingPunct="1">
        <a:lnSpc>
          <a:spcPct val="90000"/>
        </a:lnSpc>
        <a:spcBef>
          <a:spcPts val="84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1pPr>
      <a:lvl2pPr marL="383879" indent="0" algn="l" defTabSz="767758" rtl="0" eaLnBrk="1" latinLnBrk="0" hangingPunct="1">
        <a:lnSpc>
          <a:spcPct val="90000"/>
        </a:lnSpc>
        <a:spcBef>
          <a:spcPts val="42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2pPr>
      <a:lvl3pPr marL="767758" indent="0" algn="l" defTabSz="767758" rtl="0" eaLnBrk="1" latinLnBrk="0" hangingPunct="1">
        <a:lnSpc>
          <a:spcPct val="90000"/>
        </a:lnSpc>
        <a:spcBef>
          <a:spcPts val="420"/>
        </a:spcBef>
        <a:buFont typeface="Arial" panose="020B0604020202020204" pitchFamily="34" charset="0"/>
        <a:buNone/>
        <a:defRPr sz="1700" b="0" i="0" kern="1200">
          <a:solidFill>
            <a:schemeClr val="tx1"/>
          </a:solidFill>
          <a:latin typeface="Lato Light" panose="020F0502020204030203" pitchFamily="34" charset="0"/>
          <a:ea typeface="+mn-ea"/>
          <a:cs typeface="+mn-cs"/>
        </a:defRPr>
      </a:lvl3pPr>
      <a:lvl4pPr marL="1151637" indent="0" algn="l" defTabSz="767758" rtl="0" eaLnBrk="1" latinLnBrk="0" hangingPunct="1">
        <a:lnSpc>
          <a:spcPct val="90000"/>
        </a:lnSpc>
        <a:spcBef>
          <a:spcPts val="420"/>
        </a:spcBef>
        <a:buFont typeface="Arial" panose="020B0604020202020204" pitchFamily="34" charset="0"/>
        <a:buNone/>
        <a:defRPr sz="1500" b="0" i="0" kern="1200">
          <a:solidFill>
            <a:schemeClr val="tx1"/>
          </a:solidFill>
          <a:latin typeface="Lato Light" panose="020F0502020204030203" pitchFamily="34" charset="0"/>
          <a:ea typeface="+mn-ea"/>
          <a:cs typeface="+mn-cs"/>
        </a:defRPr>
      </a:lvl4pPr>
      <a:lvl5pPr marL="1535516" indent="0" algn="l" defTabSz="767758" rtl="0" eaLnBrk="1" latinLnBrk="0" hangingPunct="1">
        <a:lnSpc>
          <a:spcPct val="90000"/>
        </a:lnSpc>
        <a:spcBef>
          <a:spcPts val="420"/>
        </a:spcBef>
        <a:buFont typeface="Arial" panose="020B0604020202020204" pitchFamily="34" charset="0"/>
        <a:buNone/>
        <a:defRPr sz="1500" b="0" i="0" kern="1200">
          <a:solidFill>
            <a:schemeClr val="tx1"/>
          </a:solidFill>
          <a:latin typeface="Lato Light" panose="020F0502020204030203" pitchFamily="34" charset="0"/>
          <a:ea typeface="+mn-ea"/>
          <a:cs typeface="+mn-cs"/>
        </a:defRPr>
      </a:lvl5pPr>
      <a:lvl6pPr marL="2111335" indent="-191940" algn="l" defTabSz="76775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214" indent="-191940" algn="l" defTabSz="76775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093" indent="-191940" algn="l" defTabSz="76775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972" indent="-191940" algn="l" defTabSz="76775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758" rtl="0" eaLnBrk="1" latinLnBrk="0" hangingPunct="1">
        <a:defRPr sz="1500" kern="1200">
          <a:solidFill>
            <a:schemeClr val="tx1"/>
          </a:solidFill>
          <a:latin typeface="+mn-lt"/>
          <a:ea typeface="+mn-ea"/>
          <a:cs typeface="+mn-cs"/>
        </a:defRPr>
      </a:lvl1pPr>
      <a:lvl2pPr marL="383879" algn="l" defTabSz="767758" rtl="0" eaLnBrk="1" latinLnBrk="0" hangingPunct="1">
        <a:defRPr sz="1500" kern="1200">
          <a:solidFill>
            <a:schemeClr val="tx1"/>
          </a:solidFill>
          <a:latin typeface="+mn-lt"/>
          <a:ea typeface="+mn-ea"/>
          <a:cs typeface="+mn-cs"/>
        </a:defRPr>
      </a:lvl2pPr>
      <a:lvl3pPr marL="767758" algn="l" defTabSz="767758" rtl="0" eaLnBrk="1" latinLnBrk="0" hangingPunct="1">
        <a:defRPr sz="1500" kern="1200">
          <a:solidFill>
            <a:schemeClr val="tx1"/>
          </a:solidFill>
          <a:latin typeface="+mn-lt"/>
          <a:ea typeface="+mn-ea"/>
          <a:cs typeface="+mn-cs"/>
        </a:defRPr>
      </a:lvl3pPr>
      <a:lvl4pPr marL="1151637" algn="l" defTabSz="767758" rtl="0" eaLnBrk="1" latinLnBrk="0" hangingPunct="1">
        <a:defRPr sz="1500" kern="1200">
          <a:solidFill>
            <a:schemeClr val="tx1"/>
          </a:solidFill>
          <a:latin typeface="+mn-lt"/>
          <a:ea typeface="+mn-ea"/>
          <a:cs typeface="+mn-cs"/>
        </a:defRPr>
      </a:lvl4pPr>
      <a:lvl5pPr marL="1535516" algn="l" defTabSz="767758" rtl="0" eaLnBrk="1" latinLnBrk="0" hangingPunct="1">
        <a:defRPr sz="1500" kern="1200">
          <a:solidFill>
            <a:schemeClr val="tx1"/>
          </a:solidFill>
          <a:latin typeface="+mn-lt"/>
          <a:ea typeface="+mn-ea"/>
          <a:cs typeface="+mn-cs"/>
        </a:defRPr>
      </a:lvl5pPr>
      <a:lvl6pPr marL="1919395" algn="l" defTabSz="767758" rtl="0" eaLnBrk="1" latinLnBrk="0" hangingPunct="1">
        <a:defRPr sz="1500" kern="1200">
          <a:solidFill>
            <a:schemeClr val="tx1"/>
          </a:solidFill>
          <a:latin typeface="+mn-lt"/>
          <a:ea typeface="+mn-ea"/>
          <a:cs typeface="+mn-cs"/>
        </a:defRPr>
      </a:lvl6pPr>
      <a:lvl7pPr marL="2303274" algn="l" defTabSz="767758" rtl="0" eaLnBrk="1" latinLnBrk="0" hangingPunct="1">
        <a:defRPr sz="1500" kern="1200">
          <a:solidFill>
            <a:schemeClr val="tx1"/>
          </a:solidFill>
          <a:latin typeface="+mn-lt"/>
          <a:ea typeface="+mn-ea"/>
          <a:cs typeface="+mn-cs"/>
        </a:defRPr>
      </a:lvl7pPr>
      <a:lvl8pPr marL="2687153" algn="l" defTabSz="767758" rtl="0" eaLnBrk="1" latinLnBrk="0" hangingPunct="1">
        <a:defRPr sz="1500" kern="1200">
          <a:solidFill>
            <a:schemeClr val="tx1"/>
          </a:solidFill>
          <a:latin typeface="+mn-lt"/>
          <a:ea typeface="+mn-ea"/>
          <a:cs typeface="+mn-cs"/>
        </a:defRPr>
      </a:lvl8pPr>
      <a:lvl9pPr marL="3071032" algn="l" defTabSz="767758"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38405" tIns="19202" rIns="38405" bIns="19202"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38405" tIns="19202" rIns="38405" bIns="19202"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val 4">
            <a:extLst>
              <a:ext uri="{FF2B5EF4-FFF2-40B4-BE49-F238E27FC236}">
                <a16:creationId xmlns:a16="http://schemas.microsoft.com/office/drawing/2014/main" id="{D37F3DAD-DC49-CF40-89A5-C2A3CCEE7B62}"/>
              </a:ext>
            </a:extLst>
          </p:cNvPr>
          <p:cNvSpPr/>
          <p:nvPr userDrawn="1"/>
        </p:nvSpPr>
        <p:spPr>
          <a:xfrm>
            <a:off x="8340485" y="381000"/>
            <a:ext cx="233057" cy="3106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defTabSz="767942" rtl="0"/>
            <a:endParaRPr lang="en-US" sz="1500">
              <a:solidFill>
                <a:prstClr val="white"/>
              </a:solidFill>
            </a:endParaRP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8385679" y="467081"/>
            <a:ext cx="142668" cy="138499"/>
          </a:xfrm>
          <a:prstGeom prst="rect">
            <a:avLst/>
          </a:prstGeom>
          <a:noFill/>
        </p:spPr>
        <p:txBody>
          <a:bodyPr wrap="none" lIns="0" tIns="0" rIns="0" bIns="0" rtlCol="0" anchor="ctr">
            <a:spAutoFit/>
          </a:bodyPr>
          <a:lstStyle/>
          <a:p>
            <a:pPr algn="ctr" defTabSz="767942" rtl="0"/>
            <a:fld id="{C2130A1F-96FE-9345-9E91-FD9BE4197128}" type="slidenum">
              <a:rPr lang="en-US" sz="900" smtClean="0">
                <a:solidFill>
                  <a:prstClr val="white"/>
                </a:solidFill>
                <a:latin typeface="Poppins Medium" pitchFamily="2" charset="77"/>
                <a:cs typeface="Poppins Medium" pitchFamily="2" charset="77"/>
              </a:rPr>
              <a:pPr algn="ctr" defTabSz="767942" rtl="0"/>
              <a:t>‹#›</a:t>
            </a:fld>
            <a:endParaRPr lang="en-US" sz="900" dirty="0">
              <a:solidFill>
                <a:prstClr val="white"/>
              </a:solidFill>
              <a:latin typeface="Poppins Medium" pitchFamily="2" charset="77"/>
              <a:cs typeface="Poppins Medium" pitchFamily="2" charset="77"/>
            </a:endParaRPr>
          </a:p>
        </p:txBody>
      </p:sp>
    </p:spTree>
    <p:extLst>
      <p:ext uri="{BB962C8B-B14F-4D97-AF65-F5344CB8AC3E}">
        <p14:creationId xmlns:p14="http://schemas.microsoft.com/office/powerpoint/2010/main" val="3427206968"/>
      </p:ext>
    </p:extLst>
  </p:cSld>
  <p:clrMap bg1="lt1" tx1="dk1" bg2="lt2" tx2="dk2" accent1="accent1" accent2="accent2" accent3="accent3" accent4="accent4" accent5="accent5" accent6="accent6" hlink="hlink" folHlink="folHlink"/>
  <p:sldLayoutIdLst>
    <p:sldLayoutId id="2147483700" r:id="rId1"/>
    <p:sldLayoutId id="2147483701" r:id="rId2"/>
  </p:sldLayoutIdLst>
  <p:hf hdr="0" ftr="0" dt="0"/>
  <p:txStyles>
    <p:titleStyle>
      <a:lvl1pPr algn="l" defTabSz="767904" rtl="0" eaLnBrk="1" latinLnBrk="0" hangingPunct="1">
        <a:lnSpc>
          <a:spcPct val="90000"/>
        </a:lnSpc>
        <a:spcBef>
          <a:spcPct val="0"/>
        </a:spcBef>
        <a:buNone/>
        <a:defRPr sz="3700" b="1" i="0" kern="1200">
          <a:solidFill>
            <a:schemeClr val="tx2"/>
          </a:solidFill>
          <a:latin typeface="Poppins" pitchFamily="2" charset="77"/>
          <a:ea typeface="+mj-ea"/>
          <a:cs typeface="+mj-cs"/>
        </a:defRPr>
      </a:lvl1pPr>
    </p:titleStyle>
    <p:bodyStyle>
      <a:lvl1pPr marL="0" indent="0" algn="l" defTabSz="767904" rtl="0" eaLnBrk="1" latinLnBrk="0" hangingPunct="1">
        <a:lnSpc>
          <a:spcPct val="90000"/>
        </a:lnSpc>
        <a:spcBef>
          <a:spcPts val="84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1pPr>
      <a:lvl2pPr marL="383952" indent="0" algn="l" defTabSz="767904" rtl="0" eaLnBrk="1" latinLnBrk="0" hangingPunct="1">
        <a:lnSpc>
          <a:spcPct val="90000"/>
        </a:lnSpc>
        <a:spcBef>
          <a:spcPts val="42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2pPr>
      <a:lvl3pPr marL="767904" indent="0" algn="l" defTabSz="767904" rtl="0" eaLnBrk="1" latinLnBrk="0" hangingPunct="1">
        <a:lnSpc>
          <a:spcPct val="90000"/>
        </a:lnSpc>
        <a:spcBef>
          <a:spcPts val="420"/>
        </a:spcBef>
        <a:buFont typeface="Arial" panose="020B0604020202020204" pitchFamily="34" charset="0"/>
        <a:buNone/>
        <a:defRPr sz="1700" b="0" i="0" kern="1200">
          <a:solidFill>
            <a:schemeClr val="tx1"/>
          </a:solidFill>
          <a:latin typeface="Lato Light" panose="020F0502020204030203" pitchFamily="34" charset="0"/>
          <a:ea typeface="+mn-ea"/>
          <a:cs typeface="+mn-cs"/>
        </a:defRPr>
      </a:lvl3pPr>
      <a:lvl4pPr marL="1151856" indent="0" algn="l" defTabSz="767904" rtl="0" eaLnBrk="1" latinLnBrk="0" hangingPunct="1">
        <a:lnSpc>
          <a:spcPct val="90000"/>
        </a:lnSpc>
        <a:spcBef>
          <a:spcPts val="420"/>
        </a:spcBef>
        <a:buFont typeface="Arial" panose="020B0604020202020204" pitchFamily="34" charset="0"/>
        <a:buNone/>
        <a:defRPr sz="1500" b="0" i="0" kern="1200">
          <a:solidFill>
            <a:schemeClr val="tx1"/>
          </a:solidFill>
          <a:latin typeface="Lato Light" panose="020F0502020204030203" pitchFamily="34" charset="0"/>
          <a:ea typeface="+mn-ea"/>
          <a:cs typeface="+mn-cs"/>
        </a:defRPr>
      </a:lvl4pPr>
      <a:lvl5pPr marL="1535808" indent="0" algn="l" defTabSz="767904" rtl="0" eaLnBrk="1" latinLnBrk="0" hangingPunct="1">
        <a:lnSpc>
          <a:spcPct val="90000"/>
        </a:lnSpc>
        <a:spcBef>
          <a:spcPts val="420"/>
        </a:spcBef>
        <a:buFont typeface="Arial" panose="020B0604020202020204" pitchFamily="34" charset="0"/>
        <a:buNone/>
        <a:defRPr sz="1500" b="0" i="0" kern="1200">
          <a:solidFill>
            <a:schemeClr val="tx1"/>
          </a:solidFill>
          <a:latin typeface="Lato Light" panose="020F0502020204030203" pitchFamily="34" charset="0"/>
          <a:ea typeface="+mn-ea"/>
          <a:cs typeface="+mn-cs"/>
        </a:defRPr>
      </a:lvl5pPr>
      <a:lvl6pPr marL="2111736" indent="-191976" algn="l" defTabSz="76790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688" indent="-191976" algn="l" defTabSz="76790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640" indent="-191976" algn="l" defTabSz="76790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592" indent="-191976" algn="l" defTabSz="76790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904" rtl="0" eaLnBrk="1" latinLnBrk="0" hangingPunct="1">
        <a:defRPr sz="1500" kern="1200">
          <a:solidFill>
            <a:schemeClr val="tx1"/>
          </a:solidFill>
          <a:latin typeface="+mn-lt"/>
          <a:ea typeface="+mn-ea"/>
          <a:cs typeface="+mn-cs"/>
        </a:defRPr>
      </a:lvl1pPr>
      <a:lvl2pPr marL="383952" algn="l" defTabSz="767904" rtl="0" eaLnBrk="1" latinLnBrk="0" hangingPunct="1">
        <a:defRPr sz="1500" kern="1200">
          <a:solidFill>
            <a:schemeClr val="tx1"/>
          </a:solidFill>
          <a:latin typeface="+mn-lt"/>
          <a:ea typeface="+mn-ea"/>
          <a:cs typeface="+mn-cs"/>
        </a:defRPr>
      </a:lvl2pPr>
      <a:lvl3pPr marL="767904" algn="l" defTabSz="767904" rtl="0" eaLnBrk="1" latinLnBrk="0" hangingPunct="1">
        <a:defRPr sz="1500" kern="1200">
          <a:solidFill>
            <a:schemeClr val="tx1"/>
          </a:solidFill>
          <a:latin typeface="+mn-lt"/>
          <a:ea typeface="+mn-ea"/>
          <a:cs typeface="+mn-cs"/>
        </a:defRPr>
      </a:lvl3pPr>
      <a:lvl4pPr marL="1151856" algn="l" defTabSz="767904" rtl="0" eaLnBrk="1" latinLnBrk="0" hangingPunct="1">
        <a:defRPr sz="1500" kern="1200">
          <a:solidFill>
            <a:schemeClr val="tx1"/>
          </a:solidFill>
          <a:latin typeface="+mn-lt"/>
          <a:ea typeface="+mn-ea"/>
          <a:cs typeface="+mn-cs"/>
        </a:defRPr>
      </a:lvl4pPr>
      <a:lvl5pPr marL="1535808" algn="l" defTabSz="767904" rtl="0" eaLnBrk="1" latinLnBrk="0" hangingPunct="1">
        <a:defRPr sz="1500" kern="1200">
          <a:solidFill>
            <a:schemeClr val="tx1"/>
          </a:solidFill>
          <a:latin typeface="+mn-lt"/>
          <a:ea typeface="+mn-ea"/>
          <a:cs typeface="+mn-cs"/>
        </a:defRPr>
      </a:lvl5pPr>
      <a:lvl6pPr marL="1919760" algn="l" defTabSz="767904" rtl="0" eaLnBrk="1" latinLnBrk="0" hangingPunct="1">
        <a:defRPr sz="1500" kern="1200">
          <a:solidFill>
            <a:schemeClr val="tx1"/>
          </a:solidFill>
          <a:latin typeface="+mn-lt"/>
          <a:ea typeface="+mn-ea"/>
          <a:cs typeface="+mn-cs"/>
        </a:defRPr>
      </a:lvl6pPr>
      <a:lvl7pPr marL="2303712" algn="l" defTabSz="767904" rtl="0" eaLnBrk="1" latinLnBrk="0" hangingPunct="1">
        <a:defRPr sz="1500" kern="1200">
          <a:solidFill>
            <a:schemeClr val="tx1"/>
          </a:solidFill>
          <a:latin typeface="+mn-lt"/>
          <a:ea typeface="+mn-ea"/>
          <a:cs typeface="+mn-cs"/>
        </a:defRPr>
      </a:lvl7pPr>
      <a:lvl8pPr marL="2687664" algn="l" defTabSz="767904" rtl="0" eaLnBrk="1" latinLnBrk="0" hangingPunct="1">
        <a:defRPr sz="1500" kern="1200">
          <a:solidFill>
            <a:schemeClr val="tx1"/>
          </a:solidFill>
          <a:latin typeface="+mn-lt"/>
          <a:ea typeface="+mn-ea"/>
          <a:cs typeface="+mn-cs"/>
        </a:defRPr>
      </a:lvl8pPr>
      <a:lvl9pPr marL="3071616" algn="l" defTabSz="767904"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5.png" /><Relationship Id="rId1" Type="http://schemas.openxmlformats.org/officeDocument/2006/relationships/slideLayout" Target="../slideLayouts/slideLayout2.xml" /><Relationship Id="rId5" Type="http://schemas.openxmlformats.org/officeDocument/2006/relationships/image" Target="../media/image19.png" /><Relationship Id="rId4" Type="http://schemas.openxmlformats.org/officeDocument/2006/relationships/image" Target="../media/image18.png" /></Relationships>
</file>

<file path=ppt/slides/_rels/slide16.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 Id="rId4" Type="http://schemas.openxmlformats.org/officeDocument/2006/relationships/image" Target="../media/image22.png" /></Relationships>
</file>

<file path=ppt/slides/_rels/slide18.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 Id="rId4" Type="http://schemas.openxmlformats.org/officeDocument/2006/relationships/image" Target="../media/image23.png" /></Relationships>
</file>

<file path=ppt/slides/_rels/slide19.xml.rels><?xml version="1.0" encoding="UTF-8" standalone="yes"?>
<Relationships xmlns="http://schemas.openxmlformats.org/package/2006/relationships"><Relationship Id="rId3" Type="http://schemas.openxmlformats.org/officeDocument/2006/relationships/image" Target="../media/image25.png" /><Relationship Id="rId7" Type="http://schemas.openxmlformats.org/officeDocument/2006/relationships/image" Target="../media/image29.png" /><Relationship Id="rId2" Type="http://schemas.openxmlformats.org/officeDocument/2006/relationships/image" Target="../media/image24.png" /><Relationship Id="rId1" Type="http://schemas.openxmlformats.org/officeDocument/2006/relationships/slideLayout" Target="../slideLayouts/slideLayout7.xml" /><Relationship Id="rId6" Type="http://schemas.openxmlformats.org/officeDocument/2006/relationships/image" Target="../media/image28.png" /><Relationship Id="rId5" Type="http://schemas.openxmlformats.org/officeDocument/2006/relationships/image" Target="../media/image27.png" /><Relationship Id="rId4" Type="http://schemas.openxmlformats.org/officeDocument/2006/relationships/image" Target="../media/image26.png" /></Relationships>
</file>

<file path=ppt/slides/_rels/slide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image" Target="../media/image30.png" /><Relationship Id="rId1" Type="http://schemas.openxmlformats.org/officeDocument/2006/relationships/slideLayout" Target="../slideLayouts/slideLayout4.xml" /><Relationship Id="rId4" Type="http://schemas.openxmlformats.org/officeDocument/2006/relationships/image" Target="../media/image32.png" /></Relationships>
</file>

<file path=ppt/slides/_rels/slide21.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4.xml" /><Relationship Id="rId6" Type="http://schemas.openxmlformats.org/officeDocument/2006/relationships/image" Target="../media/image40.png" /><Relationship Id="rId5" Type="http://schemas.openxmlformats.org/officeDocument/2006/relationships/image" Target="../media/image39.png" /><Relationship Id="rId4" Type="http://schemas.openxmlformats.org/officeDocument/2006/relationships/image" Target="../media/image38.pn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image" Target="../media/image43.png" /><Relationship Id="rId1" Type="http://schemas.openxmlformats.org/officeDocument/2006/relationships/slideLayout" Target="../slideLayouts/slideLayout4.xml" /><Relationship Id="rId5" Type="http://schemas.openxmlformats.org/officeDocument/2006/relationships/image" Target="../media/image46.png" /><Relationship Id="rId4" Type="http://schemas.openxmlformats.org/officeDocument/2006/relationships/image" Target="../media/image45.png" /></Relationships>
</file>

<file path=ppt/slides/_rels/slide35.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4.xml" /></Relationships>
</file>

<file path=ppt/slides/_rels/slide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48680"/>
            <a:ext cx="8458200" cy="1656184"/>
          </a:xfrm>
        </p:spPr>
        <p:txBody>
          <a:bodyPr>
            <a:normAutofit/>
          </a:bodyPr>
          <a:lstStyle/>
          <a:p>
            <a:pPr algn="ctr" rtl="0"/>
            <a:r>
              <a:rPr lang="en-US" dirty="0"/>
              <a:t>The Issue of infertility in Specific medical conditions</a:t>
            </a:r>
            <a:endParaRPr lang="ar-IQ"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89040"/>
            <a:ext cx="291581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221088"/>
            <a:ext cx="2405126"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987575"/>
            <a:ext cx="3045676" cy="185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6" y="2204865"/>
            <a:ext cx="3960440" cy="1384976"/>
          </a:xfrm>
          <a:prstGeom prst="rect">
            <a:avLst/>
          </a:prstGeom>
        </p:spPr>
        <p:txBody>
          <a:bodyPr wrap="square" lIns="91423" tIns="45711" rIns="91423" bIns="45711">
            <a:spAutoFit/>
          </a:bodyPr>
          <a:lstStyle/>
          <a:p>
            <a:pPr algn="ctr" rtl="0"/>
            <a:endParaRPr lang="en-US" sz="1200" dirty="0">
              <a:solidFill>
                <a:schemeClr val="bg1"/>
              </a:solidFill>
            </a:endParaRPr>
          </a:p>
          <a:p>
            <a:pPr algn="ctr" rtl="0"/>
            <a:endParaRPr lang="en-US" sz="1200" dirty="0">
              <a:solidFill>
                <a:schemeClr val="bg1"/>
              </a:solidFill>
            </a:endParaRPr>
          </a:p>
          <a:p>
            <a:pPr algn="ctr" rtl="0"/>
            <a:r>
              <a:rPr lang="en-US" sz="1200" dirty="0">
                <a:solidFill>
                  <a:schemeClr val="bg1"/>
                </a:solidFill>
              </a:rPr>
              <a:t>Prof.Fadia J Alizzi</a:t>
            </a:r>
          </a:p>
          <a:p>
            <a:pPr algn="ctr" rtl="0"/>
            <a:r>
              <a:rPr lang="en-US" sz="1200" dirty="0">
                <a:solidFill>
                  <a:schemeClr val="bg1"/>
                </a:solidFill>
              </a:rPr>
              <a:t>Al-Mustansiriyia Medical College </a:t>
            </a:r>
          </a:p>
          <a:p>
            <a:pPr algn="ctr" rtl="0"/>
            <a:r>
              <a:rPr lang="en-US" sz="1200" dirty="0">
                <a:solidFill>
                  <a:schemeClr val="bg1"/>
                </a:solidFill>
              </a:rPr>
              <a:t>Consultant OBG &amp; RM </a:t>
            </a:r>
          </a:p>
          <a:p>
            <a:pPr algn="ctr" rtl="0"/>
            <a:r>
              <a:rPr lang="en-US" sz="1200" dirty="0">
                <a:solidFill>
                  <a:schemeClr val="bg1"/>
                </a:solidFill>
              </a:rPr>
              <a:t>Al-Yarmouk Teaching Hospital </a:t>
            </a:r>
          </a:p>
          <a:p>
            <a:pPr algn="ctr" rtl="0"/>
            <a:r>
              <a:rPr lang="en-US" sz="1200" dirty="0">
                <a:solidFill>
                  <a:schemeClr val="bg1"/>
                </a:solidFill>
              </a:rPr>
              <a:t>Head of Iraqi Fertility Society (IFS)</a:t>
            </a:r>
          </a:p>
        </p:txBody>
      </p:sp>
    </p:spTree>
    <p:extLst>
      <p:ext uri="{BB962C8B-B14F-4D97-AF65-F5344CB8AC3E}">
        <p14:creationId xmlns:p14="http://schemas.microsoft.com/office/powerpoint/2010/main" val="327161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244970"/>
            <a:ext cx="3816424" cy="457200"/>
          </a:xfrm>
        </p:spPr>
        <p:txBody>
          <a:bodyPr/>
          <a:lstStyle/>
          <a:p>
            <a:pPr algn="l" rtl="0"/>
            <a:r>
              <a:rPr lang="en-US" dirty="0"/>
              <a:t>PCC</a:t>
            </a:r>
            <a:endParaRPr lang="ar-IQ" dirty="0"/>
          </a:p>
        </p:txBody>
      </p:sp>
      <p:sp>
        <p:nvSpPr>
          <p:cNvPr id="4" name="Text Placeholder 3"/>
          <p:cNvSpPr>
            <a:spLocks noGrp="1"/>
          </p:cNvSpPr>
          <p:nvPr>
            <p:ph type="body" sz="half" idx="3"/>
          </p:nvPr>
        </p:nvSpPr>
        <p:spPr>
          <a:xfrm>
            <a:off x="4139952" y="2244970"/>
            <a:ext cx="4896543" cy="457200"/>
          </a:xfrm>
        </p:spPr>
        <p:txBody>
          <a:bodyPr/>
          <a:lstStyle/>
          <a:p>
            <a:pPr algn="l" rtl="0"/>
            <a:r>
              <a:rPr lang="en-US" dirty="0"/>
              <a:t>MDT</a:t>
            </a:r>
            <a:endParaRPr lang="ar-IQ" dirty="0"/>
          </a:p>
        </p:txBody>
      </p:sp>
      <p:sp>
        <p:nvSpPr>
          <p:cNvPr id="5" name="Content Placeholder 4"/>
          <p:cNvSpPr>
            <a:spLocks noGrp="1"/>
          </p:cNvSpPr>
          <p:nvPr>
            <p:ph sz="quarter" idx="2"/>
          </p:nvPr>
        </p:nvSpPr>
        <p:spPr>
          <a:xfrm>
            <a:off x="107504" y="2708519"/>
            <a:ext cx="3816424" cy="3886200"/>
          </a:xfrm>
          <a:ln>
            <a:solidFill>
              <a:schemeClr val="tx1">
                <a:lumMod val="85000"/>
                <a:lumOff val="15000"/>
              </a:schemeClr>
            </a:solidFill>
          </a:ln>
        </p:spPr>
        <p:txBody>
          <a:bodyPr>
            <a:normAutofit/>
          </a:bodyPr>
          <a:lstStyle/>
          <a:p>
            <a:pPr marL="566820" indent="-457113" algn="l" rtl="0">
              <a:buClr>
                <a:srgbClr val="A04DA3"/>
              </a:buClr>
              <a:buFont typeface="+mj-lt"/>
              <a:buAutoNum type="arabicPeriod"/>
            </a:pPr>
            <a:r>
              <a:rPr lang="en-US" dirty="0">
                <a:solidFill>
                  <a:prstClr val="black"/>
                </a:solidFill>
              </a:rPr>
              <a:t>Pre-pregnancy counselling </a:t>
            </a:r>
          </a:p>
          <a:p>
            <a:pPr marL="566820" indent="-457113" algn="l" rtl="0">
              <a:buClr>
                <a:srgbClr val="A04DA3"/>
              </a:buClr>
              <a:buFont typeface="+mj-lt"/>
              <a:buAutoNum type="arabicPeriod"/>
            </a:pPr>
            <a:r>
              <a:rPr lang="en-US" dirty="0"/>
              <a:t>Take a higher dose of folic acid</a:t>
            </a:r>
          </a:p>
          <a:p>
            <a:pPr marL="623960" indent="-514252" algn="l" rtl="0">
              <a:buFont typeface="+mj-lt"/>
              <a:buAutoNum type="arabicPeriod"/>
            </a:pPr>
            <a:r>
              <a:rPr lang="en-US" dirty="0"/>
              <a:t>lifestyle modification </a:t>
            </a:r>
          </a:p>
          <a:p>
            <a:pPr marL="623960" indent="-514252" algn="l" rtl="0">
              <a:buFont typeface="+mj-lt"/>
              <a:buAutoNum type="arabicPeriod"/>
            </a:pPr>
            <a:r>
              <a:rPr lang="en-US" b="1" dirty="0">
                <a:solidFill>
                  <a:schemeClr val="accent4"/>
                </a:solidFill>
              </a:rPr>
              <a:t>multidisciplinary medical care </a:t>
            </a:r>
          </a:p>
          <a:p>
            <a:pPr marL="623960" indent="-514252" algn="l" rtl="0">
              <a:buFont typeface="+mj-lt"/>
              <a:buAutoNum type="arabicPeriod"/>
            </a:pPr>
            <a:r>
              <a:rPr lang="en-US" dirty="0"/>
              <a:t>substituting teratogenic medications for safer ones</a:t>
            </a:r>
          </a:p>
          <a:p>
            <a:pPr marL="623960" indent="-514252" algn="l" rtl="0">
              <a:buFont typeface="+mj-lt"/>
              <a:buAutoNum type="arabicPeriod"/>
            </a:pPr>
            <a:r>
              <a:rPr lang="en-US" dirty="0"/>
              <a:t>Check the patient  vaccination (rubella or MMR)</a:t>
            </a:r>
          </a:p>
          <a:p>
            <a:pPr marL="623960" indent="-514252" algn="l" rtl="0">
              <a:buFont typeface="+mj-lt"/>
              <a:buAutoNum type="arabicPeriod"/>
            </a:pPr>
            <a:endParaRPr lang="ar-IQ" dirty="0"/>
          </a:p>
          <a:p>
            <a:pPr algn="l" rtl="0"/>
            <a:endParaRPr lang="ar-IQ" dirty="0"/>
          </a:p>
        </p:txBody>
      </p:sp>
      <p:sp>
        <p:nvSpPr>
          <p:cNvPr id="6" name="Content Placeholder 5"/>
          <p:cNvSpPr>
            <a:spLocks noGrp="1"/>
          </p:cNvSpPr>
          <p:nvPr>
            <p:ph sz="quarter" idx="4"/>
          </p:nvPr>
        </p:nvSpPr>
        <p:spPr>
          <a:xfrm>
            <a:off x="4139952" y="2708519"/>
            <a:ext cx="4896544" cy="3886200"/>
          </a:xfrm>
          <a:ln>
            <a:solidFill>
              <a:schemeClr val="tx1">
                <a:lumMod val="85000"/>
                <a:lumOff val="15000"/>
              </a:schemeClr>
            </a:solidFill>
          </a:ln>
        </p:spPr>
        <p:txBody>
          <a:bodyPr/>
          <a:lstStyle/>
          <a:p>
            <a:pPr marL="566820" indent="-457113" algn="l" rtl="0">
              <a:buFont typeface="+mj-lt"/>
              <a:buAutoNum type="arabicPeriod"/>
            </a:pPr>
            <a:r>
              <a:rPr lang="en-US" dirty="0"/>
              <a:t>MDT include endocrinologist, obstetrician, dietitian and midwives specialized in diabetes</a:t>
            </a:r>
          </a:p>
          <a:p>
            <a:pPr marL="566820" indent="-457113" algn="l" rtl="0">
              <a:buFont typeface="+mj-lt"/>
              <a:buAutoNum type="arabicPeriod"/>
            </a:pPr>
            <a:r>
              <a:rPr lang="en-US" dirty="0"/>
              <a:t>Get the HbA1C to the recommended level</a:t>
            </a:r>
          </a:p>
          <a:p>
            <a:pPr marL="566820" indent="-457113" algn="l" rtl="0">
              <a:buFont typeface="+mj-lt"/>
              <a:buAutoNum type="arabicPeriod"/>
            </a:pPr>
            <a:r>
              <a:rPr lang="en-US" dirty="0"/>
              <a:t>regular screening for cardiovascular risk factors is essential, including measurements of blood pressure, waist circumference, BMI and lipid profile</a:t>
            </a:r>
          </a:p>
          <a:p>
            <a:pPr marL="566820" indent="-457113" algn="l" rtl="0">
              <a:buFont typeface="+mj-lt"/>
              <a:buAutoNum type="arabicPeriod"/>
            </a:pPr>
            <a:endParaRPr lang="en-US" dirty="0"/>
          </a:p>
          <a:p>
            <a:pPr marL="566820" indent="-457113" algn="l" rtl="0">
              <a:buFont typeface="+mj-lt"/>
              <a:buAutoNum type="arabicPeriod"/>
            </a:pPr>
            <a:endParaRPr lang="en-US" dirty="0"/>
          </a:p>
          <a:p>
            <a:pPr marL="566820" indent="-457113" algn="l" rtl="0">
              <a:buFont typeface="+mj-lt"/>
              <a:buAutoNum type="arabicPeriod"/>
            </a:pPr>
            <a:endParaRPr lang="en-US" dirty="0"/>
          </a:p>
          <a:p>
            <a:pPr marL="566820" indent="-457113" algn="l" rtl="0">
              <a:buFont typeface="+mj-lt"/>
              <a:buAutoNum type="arabicPeriod"/>
            </a:pPr>
            <a:endParaRPr lang="en-US" dirty="0"/>
          </a:p>
          <a:p>
            <a:pPr marL="109707" indent="0" algn="l" rtl="0">
              <a:buNone/>
            </a:pPr>
            <a:endParaRPr lang="ar-IQ" dirty="0"/>
          </a:p>
        </p:txBody>
      </p:sp>
      <p:sp>
        <p:nvSpPr>
          <p:cNvPr id="7" name="Title 1"/>
          <p:cNvSpPr txBox="1">
            <a:spLocks/>
          </p:cNvSpPr>
          <p:nvPr/>
        </p:nvSpPr>
        <p:spPr>
          <a:xfrm>
            <a:off x="107504" y="692696"/>
            <a:ext cx="8928992" cy="1440160"/>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200" b="1" dirty="0"/>
              <a:t>A 32-years-old woman (BMI 29 kg/m2), attend infertility clinic with  primary infertility of 1year duration.</a:t>
            </a:r>
          </a:p>
          <a:p>
            <a:pPr marL="285696" indent="-285696" rtl="0">
              <a:buFont typeface="Courier New" pitchFamily="49" charset="0"/>
              <a:buChar char="o"/>
            </a:pPr>
            <a:r>
              <a:rPr lang="en-US" sz="1200" b="1" dirty="0"/>
              <a:t>She had history of hirsutism and oligomenorrhoea with PCOM on TV/US. </a:t>
            </a:r>
          </a:p>
          <a:p>
            <a:pPr marL="285696" indent="-285696" rtl="0">
              <a:buFont typeface="Courier New" pitchFamily="49" charset="0"/>
              <a:buChar char="o"/>
            </a:pPr>
            <a:r>
              <a:rPr lang="en-US" sz="1200" b="1" dirty="0"/>
              <a:t>As part of her initial diagnostic work-up:</a:t>
            </a:r>
          </a:p>
          <a:p>
            <a:pPr marL="285696" indent="-285696" rtl="0">
              <a:buFont typeface="Wingdings" pitchFamily="2" charset="2"/>
              <a:buChar char="ü"/>
            </a:pPr>
            <a:r>
              <a:rPr lang="en-US" sz="1200" b="1" dirty="0"/>
              <a:t>Her partner SFA is normal </a:t>
            </a:r>
          </a:p>
          <a:p>
            <a:pPr marL="285696" indent="-285696" rtl="0">
              <a:buFont typeface="Wingdings" pitchFamily="2" charset="2"/>
              <a:buChar char="ü"/>
            </a:pPr>
            <a:r>
              <a:rPr lang="en-US" sz="1200" b="1" dirty="0"/>
              <a:t>HSG is normal </a:t>
            </a:r>
          </a:p>
          <a:p>
            <a:pPr marL="285696" indent="-285696" rtl="0">
              <a:buFont typeface="Wingdings" pitchFamily="2" charset="2"/>
              <a:buChar char="ü"/>
            </a:pPr>
            <a:r>
              <a:rPr lang="en-US" sz="1200" b="1" dirty="0"/>
              <a:t> she was identified to have Type 2 diabetes Her recent HbA1c was 7.7% (DCCT) (IFCC 60.7 mmol/ </a:t>
            </a:r>
            <a:r>
              <a:rPr lang="en-US" sz="1200" b="1" dirty="0" err="1"/>
              <a:t>mol</a:t>
            </a:r>
            <a:r>
              <a:rPr lang="en-US" sz="1200" b="1" dirty="0"/>
              <a:t> ). </a:t>
            </a:r>
          </a:p>
          <a:p>
            <a:pPr marL="285696" indent="-285696" rtl="0">
              <a:buFont typeface="Wingdings" pitchFamily="2" charset="2"/>
              <a:buChar char="ü"/>
            </a:pPr>
            <a:r>
              <a:rPr lang="en-US" sz="1200" b="1" dirty="0"/>
              <a:t>Her total cholesterol was 6.2 mmol/l and her blood pressure was 144/86 mmHg. </a:t>
            </a:r>
            <a:br>
              <a:rPr lang="en-US" sz="1200" b="1" dirty="0"/>
            </a:br>
            <a:br>
              <a:rPr lang="en-US" sz="1200" b="1" dirty="0"/>
            </a:br>
            <a:endParaRPr lang="ar-IQ" sz="1200" b="1" dirty="0"/>
          </a:p>
        </p:txBody>
      </p:sp>
    </p:spTree>
    <p:extLst>
      <p:ext uri="{BB962C8B-B14F-4D97-AF65-F5344CB8AC3E}">
        <p14:creationId xmlns:p14="http://schemas.microsoft.com/office/powerpoint/2010/main" val="424904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244970"/>
            <a:ext cx="3470920" cy="457200"/>
          </a:xfrm>
          <a:ln>
            <a:solidFill>
              <a:schemeClr val="tx1">
                <a:lumMod val="85000"/>
                <a:lumOff val="15000"/>
              </a:schemeClr>
            </a:solidFill>
          </a:ln>
        </p:spPr>
        <p:txBody>
          <a:bodyPr/>
          <a:lstStyle/>
          <a:p>
            <a:pPr algn="l" rtl="0"/>
            <a:r>
              <a:rPr lang="en-US" dirty="0"/>
              <a:t>PCC</a:t>
            </a:r>
            <a:endParaRPr lang="ar-IQ" dirty="0"/>
          </a:p>
        </p:txBody>
      </p:sp>
      <p:sp>
        <p:nvSpPr>
          <p:cNvPr id="4" name="Text Placeholder 3"/>
          <p:cNvSpPr>
            <a:spLocks noGrp="1"/>
          </p:cNvSpPr>
          <p:nvPr>
            <p:ph type="body" sz="half" idx="3"/>
          </p:nvPr>
        </p:nvSpPr>
        <p:spPr>
          <a:xfrm>
            <a:off x="3995937" y="2244970"/>
            <a:ext cx="5040559" cy="457200"/>
          </a:xfrm>
          <a:ln>
            <a:solidFill>
              <a:schemeClr val="tx1">
                <a:lumMod val="85000"/>
                <a:lumOff val="15000"/>
              </a:schemeClr>
            </a:solidFill>
          </a:ln>
        </p:spPr>
        <p:txBody>
          <a:bodyPr/>
          <a:lstStyle/>
          <a:p>
            <a:pPr algn="l" rtl="0"/>
            <a:r>
              <a:rPr lang="en-US" dirty="0"/>
              <a:t>Metformin</a:t>
            </a:r>
            <a:endParaRPr lang="ar-IQ" dirty="0"/>
          </a:p>
        </p:txBody>
      </p:sp>
      <p:sp>
        <p:nvSpPr>
          <p:cNvPr id="5" name="Content Placeholder 4"/>
          <p:cNvSpPr>
            <a:spLocks noGrp="1"/>
          </p:cNvSpPr>
          <p:nvPr>
            <p:ph sz="quarter" idx="2"/>
          </p:nvPr>
        </p:nvSpPr>
        <p:spPr>
          <a:xfrm>
            <a:off x="381000" y="2708519"/>
            <a:ext cx="3470920" cy="4032849"/>
          </a:xfrm>
          <a:ln>
            <a:solidFill>
              <a:schemeClr val="tx1">
                <a:lumMod val="85000"/>
                <a:lumOff val="15000"/>
              </a:schemeClr>
            </a:solidFill>
          </a:ln>
        </p:spPr>
        <p:txBody>
          <a:bodyPr>
            <a:normAutofit fontScale="92500" lnSpcReduction="10000"/>
          </a:bodyPr>
          <a:lstStyle/>
          <a:p>
            <a:pPr marL="566820" indent="-457113" algn="l" rtl="0">
              <a:buClr>
                <a:srgbClr val="A04DA3"/>
              </a:buClr>
              <a:buFont typeface="+mj-lt"/>
              <a:buAutoNum type="arabicPeriod"/>
            </a:pPr>
            <a:r>
              <a:rPr lang="en-US" dirty="0">
                <a:solidFill>
                  <a:prstClr val="black"/>
                </a:solidFill>
              </a:rPr>
              <a:t>Pre-pregnancy counselling </a:t>
            </a:r>
          </a:p>
          <a:p>
            <a:pPr marL="566820" indent="-457113" algn="l" rtl="0">
              <a:buClr>
                <a:srgbClr val="A04DA3"/>
              </a:buClr>
              <a:buFont typeface="+mj-lt"/>
              <a:buAutoNum type="arabicPeriod"/>
            </a:pPr>
            <a:r>
              <a:rPr lang="en-US" dirty="0"/>
              <a:t>Take a higher dose of folic acid</a:t>
            </a:r>
          </a:p>
          <a:p>
            <a:pPr marL="623960" indent="-514252" algn="l" rtl="0">
              <a:buFont typeface="+mj-lt"/>
              <a:buAutoNum type="arabicPeriod"/>
            </a:pPr>
            <a:r>
              <a:rPr lang="en-US" dirty="0"/>
              <a:t>lifestyle modification </a:t>
            </a:r>
          </a:p>
          <a:p>
            <a:pPr marL="623960" indent="-514252" algn="l" rtl="0">
              <a:buFont typeface="+mj-lt"/>
              <a:buAutoNum type="arabicPeriod"/>
            </a:pPr>
            <a:r>
              <a:rPr lang="en-US" dirty="0"/>
              <a:t>multidisciplinary medical care </a:t>
            </a:r>
          </a:p>
          <a:p>
            <a:pPr marL="623960" indent="-514252" algn="l" rtl="0">
              <a:buFont typeface="+mj-lt"/>
              <a:buAutoNum type="arabicPeriod"/>
            </a:pPr>
            <a:r>
              <a:rPr lang="en-US" b="1" dirty="0">
                <a:solidFill>
                  <a:schemeClr val="accent4"/>
                </a:solidFill>
              </a:rPr>
              <a:t>substituting teratogenic medications for safer ones</a:t>
            </a:r>
          </a:p>
          <a:p>
            <a:pPr marL="623960" indent="-514252" algn="l" rtl="0">
              <a:buFont typeface="+mj-lt"/>
              <a:buAutoNum type="arabicPeriod"/>
            </a:pPr>
            <a:r>
              <a:rPr lang="en-US" dirty="0"/>
              <a:t>Check the patient  vaccination (rubella or MMR)</a:t>
            </a:r>
          </a:p>
          <a:p>
            <a:pPr marL="623960" indent="-514252" algn="l" rtl="0">
              <a:buFont typeface="+mj-lt"/>
              <a:buAutoNum type="arabicPeriod"/>
            </a:pPr>
            <a:endParaRPr lang="ar-IQ" b="1" dirty="0">
              <a:solidFill>
                <a:schemeClr val="accent4"/>
              </a:solidFill>
            </a:endParaRPr>
          </a:p>
          <a:p>
            <a:pPr algn="l" rtl="0"/>
            <a:endParaRPr lang="ar-IQ" dirty="0"/>
          </a:p>
          <a:p>
            <a:pPr algn="l" rtl="0"/>
            <a:endParaRPr lang="ar-IQ" dirty="0"/>
          </a:p>
        </p:txBody>
      </p:sp>
      <p:sp>
        <p:nvSpPr>
          <p:cNvPr id="7" name="Title 1"/>
          <p:cNvSpPr txBox="1">
            <a:spLocks/>
          </p:cNvSpPr>
          <p:nvPr/>
        </p:nvSpPr>
        <p:spPr>
          <a:xfrm>
            <a:off x="107504" y="692696"/>
            <a:ext cx="8928992" cy="1440160"/>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200" b="1" dirty="0"/>
              <a:t>A 32-years-old woman (BMI 29 kg/m2), attend infertility clinic with  primary infertility of 1year duration.</a:t>
            </a:r>
          </a:p>
          <a:p>
            <a:pPr marL="285696" indent="-285696" rtl="0">
              <a:buFont typeface="Courier New" pitchFamily="49" charset="0"/>
              <a:buChar char="o"/>
            </a:pPr>
            <a:r>
              <a:rPr lang="en-US" sz="1200" b="1" dirty="0"/>
              <a:t>She had history of hirsutism and oligomenorrhoea with PCOM on TV/US. </a:t>
            </a:r>
          </a:p>
          <a:p>
            <a:pPr marL="285696" indent="-285696" rtl="0">
              <a:buFont typeface="Courier New" pitchFamily="49" charset="0"/>
              <a:buChar char="o"/>
            </a:pPr>
            <a:r>
              <a:rPr lang="en-US" sz="1200" b="1" dirty="0"/>
              <a:t>As part of her initial diagnostic work-up:</a:t>
            </a:r>
          </a:p>
          <a:p>
            <a:pPr marL="285696" indent="-285696" rtl="0">
              <a:buFont typeface="Wingdings" pitchFamily="2" charset="2"/>
              <a:buChar char="ü"/>
            </a:pPr>
            <a:r>
              <a:rPr lang="en-US" sz="1200" b="1" dirty="0"/>
              <a:t>Her partner SFA is normal </a:t>
            </a:r>
          </a:p>
          <a:p>
            <a:pPr marL="285696" indent="-285696" rtl="0">
              <a:buFont typeface="Wingdings" pitchFamily="2" charset="2"/>
              <a:buChar char="ü"/>
            </a:pPr>
            <a:r>
              <a:rPr lang="en-US" sz="1200" b="1" dirty="0"/>
              <a:t>HSG is normal </a:t>
            </a:r>
          </a:p>
          <a:p>
            <a:pPr marL="285696" indent="-285696" rtl="0">
              <a:buFont typeface="Wingdings" pitchFamily="2" charset="2"/>
              <a:buChar char="ü"/>
            </a:pPr>
            <a:r>
              <a:rPr lang="en-US" sz="1200" b="1" dirty="0"/>
              <a:t> she was identified to have Type 2 diabetes Her recent HbA1c was 7.7% (DCCT) (IFCC 60.7 mmol/ </a:t>
            </a:r>
            <a:r>
              <a:rPr lang="en-US" sz="1200" b="1" dirty="0" err="1"/>
              <a:t>mol</a:t>
            </a:r>
            <a:r>
              <a:rPr lang="en-US" sz="1200" b="1" dirty="0"/>
              <a:t> ). </a:t>
            </a:r>
          </a:p>
          <a:p>
            <a:pPr marL="285696" indent="-285696" rtl="0">
              <a:buFont typeface="Wingdings" pitchFamily="2" charset="2"/>
              <a:buChar char="ü"/>
            </a:pPr>
            <a:r>
              <a:rPr lang="en-US" sz="1200" b="1" dirty="0"/>
              <a:t>Her total cholesterol was 6.2 mmol/l and her blood pressure was 144/86 mmHg. </a:t>
            </a:r>
            <a:br>
              <a:rPr lang="en-US" sz="1200" b="1" dirty="0"/>
            </a:br>
            <a:br>
              <a:rPr lang="en-US" sz="1200" b="1" dirty="0"/>
            </a:br>
            <a:endParaRPr lang="ar-IQ" sz="1200" b="1" dirty="0"/>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995936" y="2708920"/>
            <a:ext cx="5040560" cy="1008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995936" y="3717032"/>
            <a:ext cx="5040560" cy="648072"/>
          </a:xfrm>
          <a:prstGeom prst="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dirty="0">
                <a:solidFill>
                  <a:schemeClr val="tx1"/>
                </a:solidFill>
              </a:rPr>
              <a:t>there is no evidence of an increased risk for major malformations</a:t>
            </a:r>
            <a:endParaRPr lang="ar-IQ" dirty="0">
              <a:solidFill>
                <a:schemeClr val="tx1"/>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365105"/>
            <a:ext cx="5040560" cy="8640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995936" y="5229202"/>
            <a:ext cx="5040560" cy="1512167"/>
          </a:xfrm>
          <a:prstGeom prst="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marL="171418" indent="-171418" algn="l" rtl="0">
              <a:buFont typeface="Arial" pitchFamily="34" charset="0"/>
              <a:buChar char="•"/>
            </a:pPr>
            <a:r>
              <a:rPr lang="en-US" sz="1200" dirty="0">
                <a:solidFill>
                  <a:schemeClr val="tx1"/>
                </a:solidFill>
              </a:rPr>
              <a:t>metformin and glibenclamide can be used during pregnancy, but only if the benefit of an improved glycaemic control outweighs the potential risk on the fetus</a:t>
            </a:r>
          </a:p>
          <a:p>
            <a:pPr marL="171418" indent="-171418" algn="l" rtl="0">
              <a:buFont typeface="Arial" pitchFamily="34" charset="0"/>
              <a:buChar char="•"/>
            </a:pPr>
            <a:r>
              <a:rPr lang="en-US" sz="1200" dirty="0">
                <a:solidFill>
                  <a:schemeClr val="tx1"/>
                </a:solidFill>
              </a:rPr>
              <a:t>in women with PCOS, the use of metformin has been shown to reduce the number of early pregnancy miscarriages and reduces the possibility of gestational diabetes</a:t>
            </a:r>
          </a:p>
          <a:p>
            <a:pPr marL="171418" indent="-171418" algn="l" rtl="0">
              <a:buFont typeface="Arial" pitchFamily="34" charset="0"/>
              <a:buChar char="•"/>
            </a:pPr>
            <a:endParaRPr lang="en-US" sz="1200" dirty="0">
              <a:solidFill>
                <a:schemeClr val="tx1"/>
              </a:solidFill>
            </a:endParaRPr>
          </a:p>
          <a:p>
            <a:pPr marL="171418" indent="-171418" algn="l" rtl="0">
              <a:buFont typeface="Arial" pitchFamily="34" charset="0"/>
              <a:buChar char="•"/>
            </a:pPr>
            <a:endParaRPr lang="ar-IQ" sz="1200" dirty="0">
              <a:solidFill>
                <a:schemeClr val="tx1"/>
              </a:solidFill>
            </a:endParaRPr>
          </a:p>
        </p:txBody>
      </p:sp>
    </p:spTree>
    <p:extLst>
      <p:ext uri="{BB962C8B-B14F-4D97-AF65-F5344CB8AC3E}">
        <p14:creationId xmlns:p14="http://schemas.microsoft.com/office/powerpoint/2010/main" val="19481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620688"/>
            <a:ext cx="8424935" cy="158417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79513" y="2348880"/>
            <a:ext cx="8568950" cy="4248472"/>
          </a:xfrm>
          <a:prstGeom prst="roundRect">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l" rtl="0"/>
            <a:r>
              <a:rPr lang="en-US" sz="2000" b="1" u="sng" dirty="0">
                <a:solidFill>
                  <a:srgbClr val="202020"/>
                </a:solidFill>
                <a:latin typeface="Helvetica"/>
              </a:rPr>
              <a:t>Conclusion</a:t>
            </a:r>
          </a:p>
          <a:p>
            <a:pPr algn="l" rtl="0"/>
            <a:endParaRPr lang="en-US" sz="2000" b="1" u="sng" dirty="0">
              <a:solidFill>
                <a:srgbClr val="202020"/>
              </a:solidFill>
              <a:latin typeface="Helvetica"/>
            </a:endParaRPr>
          </a:p>
          <a:p>
            <a:pPr marL="342835" indent="-342835" algn="l" rtl="0">
              <a:buFont typeface="Courier New" pitchFamily="49" charset="0"/>
              <a:buChar char="o"/>
            </a:pPr>
            <a:r>
              <a:rPr lang="en-US" sz="2000" u="sng" dirty="0">
                <a:solidFill>
                  <a:srgbClr val="202020"/>
                </a:solidFill>
                <a:latin typeface="Helvetica"/>
              </a:rPr>
              <a:t>PCC</a:t>
            </a:r>
            <a:r>
              <a:rPr lang="en-US" sz="2000" dirty="0">
                <a:solidFill>
                  <a:srgbClr val="202020"/>
                </a:solidFill>
                <a:latin typeface="Helvetica"/>
              </a:rPr>
              <a:t> for women with pre-gestational type 1 or type 2 diabetes mellitus </a:t>
            </a:r>
            <a:r>
              <a:rPr lang="en-US" sz="2000" u="sng" dirty="0">
                <a:solidFill>
                  <a:srgbClr val="202020"/>
                </a:solidFill>
                <a:latin typeface="Helvetica"/>
              </a:rPr>
              <a:t>is effective in improving rates of congenital malformations</a:t>
            </a:r>
            <a:r>
              <a:rPr lang="en-US" sz="2000" dirty="0">
                <a:solidFill>
                  <a:srgbClr val="202020"/>
                </a:solidFill>
                <a:latin typeface="Helvetica"/>
              </a:rPr>
              <a:t>. In addition, it may improve the risk of </a:t>
            </a:r>
            <a:r>
              <a:rPr lang="en-US" sz="2000" u="sng" dirty="0">
                <a:solidFill>
                  <a:srgbClr val="202020"/>
                </a:solidFill>
                <a:latin typeface="Helvetica"/>
              </a:rPr>
              <a:t>preterm delivery </a:t>
            </a:r>
            <a:r>
              <a:rPr lang="en-US" sz="2000" dirty="0">
                <a:solidFill>
                  <a:srgbClr val="202020"/>
                </a:solidFill>
                <a:latin typeface="Helvetica"/>
              </a:rPr>
              <a:t>and admission to NICU. </a:t>
            </a:r>
          </a:p>
          <a:p>
            <a:pPr marL="342835" indent="-342835" algn="l" rtl="0">
              <a:buFont typeface="Courier New" pitchFamily="49" charset="0"/>
              <a:buChar char="o"/>
            </a:pPr>
            <a:r>
              <a:rPr lang="en-US" sz="2000" dirty="0">
                <a:solidFill>
                  <a:srgbClr val="202020"/>
                </a:solidFill>
                <a:latin typeface="Helvetica"/>
              </a:rPr>
              <a:t>PCC </a:t>
            </a:r>
            <a:r>
              <a:rPr lang="en-US" sz="2000" u="sng" dirty="0">
                <a:solidFill>
                  <a:srgbClr val="202020"/>
                </a:solidFill>
                <a:latin typeface="Helvetica"/>
              </a:rPr>
              <a:t>probably reduces maternal HbA1C </a:t>
            </a:r>
            <a:r>
              <a:rPr lang="en-US" sz="2000" dirty="0">
                <a:solidFill>
                  <a:srgbClr val="202020"/>
                </a:solidFill>
                <a:latin typeface="Helvetica"/>
              </a:rPr>
              <a:t>in the first trimester of pregnancy, </a:t>
            </a:r>
            <a:r>
              <a:rPr lang="en-US" sz="2000" u="sng" dirty="0">
                <a:solidFill>
                  <a:srgbClr val="202020"/>
                </a:solidFill>
                <a:latin typeface="Helvetica"/>
              </a:rPr>
              <a:t>perinatal mortality </a:t>
            </a:r>
            <a:r>
              <a:rPr lang="en-US" sz="2000" dirty="0">
                <a:solidFill>
                  <a:srgbClr val="202020"/>
                </a:solidFill>
                <a:latin typeface="Helvetica"/>
              </a:rPr>
              <a:t>and </a:t>
            </a:r>
            <a:r>
              <a:rPr lang="en-US" sz="2000" u="sng" dirty="0">
                <a:solidFill>
                  <a:srgbClr val="202020"/>
                </a:solidFill>
                <a:latin typeface="Helvetica"/>
              </a:rPr>
              <a:t>SGA</a:t>
            </a:r>
            <a:r>
              <a:rPr lang="en-US" sz="2000" dirty="0">
                <a:solidFill>
                  <a:srgbClr val="202020"/>
                </a:solidFill>
                <a:latin typeface="Helvetica"/>
              </a:rPr>
              <a:t>. </a:t>
            </a:r>
          </a:p>
          <a:p>
            <a:pPr marL="342835" indent="-342835" algn="l" rtl="0">
              <a:buFont typeface="Courier New" pitchFamily="49" charset="0"/>
              <a:buChar char="o"/>
            </a:pPr>
            <a:r>
              <a:rPr lang="en-US" sz="2000" dirty="0">
                <a:solidFill>
                  <a:srgbClr val="202020"/>
                </a:solidFill>
                <a:latin typeface="Helvetica"/>
              </a:rPr>
              <a:t>There is uncertainty regarding the effects of PCC on early booking for antenatal care or maternal hypoglycemia during the first trimester of pregnancy. PCC has little or no effect on other maternal and perinatal outcomes.</a:t>
            </a:r>
          </a:p>
        </p:txBody>
      </p:sp>
    </p:spTree>
    <p:extLst>
      <p:ext uri="{BB962C8B-B14F-4D97-AF65-F5344CB8AC3E}">
        <p14:creationId xmlns:p14="http://schemas.microsoft.com/office/powerpoint/2010/main" val="256100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692696"/>
            <a:ext cx="8928992" cy="1440160"/>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200" b="1" dirty="0"/>
              <a:t>A 32-years-old woman (BMI 29 kg/m2), attend infertility clinic with  primary infertility of 1year duration.</a:t>
            </a:r>
          </a:p>
          <a:p>
            <a:pPr marL="285696" indent="-285696" rtl="0">
              <a:buFont typeface="Courier New" pitchFamily="49" charset="0"/>
              <a:buChar char="o"/>
            </a:pPr>
            <a:r>
              <a:rPr lang="en-US" sz="1200" b="1" dirty="0"/>
              <a:t>She had history of hirsutism and oligomenorrhoea with PCOM on TV/US. </a:t>
            </a:r>
          </a:p>
          <a:p>
            <a:pPr marL="285696" indent="-285696" rtl="0">
              <a:buFont typeface="Courier New" pitchFamily="49" charset="0"/>
              <a:buChar char="o"/>
            </a:pPr>
            <a:r>
              <a:rPr lang="en-US" sz="1200" b="1" dirty="0"/>
              <a:t>As part of her initial diagnostic work-up:</a:t>
            </a:r>
          </a:p>
          <a:p>
            <a:pPr marL="285696" indent="-285696" rtl="0">
              <a:buFont typeface="Wingdings" pitchFamily="2" charset="2"/>
              <a:buChar char="ü"/>
            </a:pPr>
            <a:r>
              <a:rPr lang="en-US" sz="1200" b="1" dirty="0"/>
              <a:t>Her partner SFA is normal </a:t>
            </a:r>
          </a:p>
          <a:p>
            <a:pPr marL="285696" indent="-285696" rtl="0">
              <a:buFont typeface="Wingdings" pitchFamily="2" charset="2"/>
              <a:buChar char="ü"/>
            </a:pPr>
            <a:r>
              <a:rPr lang="en-US" sz="1200" b="1" dirty="0"/>
              <a:t>HSG is normal </a:t>
            </a:r>
          </a:p>
          <a:p>
            <a:pPr marL="285696" indent="-285696" rtl="0">
              <a:buFont typeface="Wingdings" pitchFamily="2" charset="2"/>
              <a:buChar char="ü"/>
            </a:pPr>
            <a:r>
              <a:rPr lang="en-US" sz="1200" b="1" dirty="0"/>
              <a:t> she was identified to have Type 2 diabetes Her recent HbA1c was 7.7% (DCCT) (IFCC 60.7 mmol/ </a:t>
            </a:r>
            <a:r>
              <a:rPr lang="en-US" sz="1200" b="1" dirty="0" err="1"/>
              <a:t>mol</a:t>
            </a:r>
            <a:r>
              <a:rPr lang="en-US" sz="1200" b="1" dirty="0"/>
              <a:t> ). </a:t>
            </a:r>
          </a:p>
          <a:p>
            <a:pPr marL="285696" indent="-285696" rtl="0">
              <a:buFont typeface="Wingdings" pitchFamily="2" charset="2"/>
              <a:buChar char="ü"/>
            </a:pPr>
            <a:r>
              <a:rPr lang="en-US" sz="1200" b="1" dirty="0"/>
              <a:t>Her total cholesterol was 6.2 mmol/l and her blood pressure was 144/86 mmHg. </a:t>
            </a:r>
            <a:br>
              <a:rPr lang="en-US" sz="1200" b="1" dirty="0"/>
            </a:br>
            <a:br>
              <a:rPr lang="en-US" sz="1200" b="1" dirty="0"/>
            </a:br>
            <a:endParaRPr lang="ar-IQ" sz="1200" b="1" dirty="0"/>
          </a:p>
        </p:txBody>
      </p:sp>
      <p:sp>
        <p:nvSpPr>
          <p:cNvPr id="5" name="Rounded Rectangle 4"/>
          <p:cNvSpPr/>
          <p:nvPr/>
        </p:nvSpPr>
        <p:spPr>
          <a:xfrm>
            <a:off x="2339752" y="2276872"/>
            <a:ext cx="3816424" cy="360040"/>
          </a:xfrm>
          <a:prstGeom prst="roundRect">
            <a:avLst/>
          </a:prstGeom>
          <a:solidFill>
            <a:schemeClr val="accent2">
              <a:lumMod val="60000"/>
              <a:lumOff val="4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rtl="0"/>
            <a:endParaRPr lang="en-US" sz="1600" b="1" dirty="0">
              <a:solidFill>
                <a:schemeClr val="tx1"/>
              </a:solidFill>
            </a:endParaRPr>
          </a:p>
          <a:p>
            <a:pPr algn="ctr" rtl="0"/>
            <a:r>
              <a:rPr lang="en-US" sz="1600" b="1" dirty="0">
                <a:solidFill>
                  <a:schemeClr val="tx1"/>
                </a:solidFill>
              </a:rPr>
              <a:t>Progress and outcome of the case</a:t>
            </a:r>
            <a:br>
              <a:rPr lang="en-US" sz="1600" b="1" dirty="0">
                <a:solidFill>
                  <a:schemeClr val="tx1"/>
                </a:solidFill>
              </a:rPr>
            </a:br>
            <a:endParaRPr lang="ar-IQ" sz="1600" b="1" dirty="0">
              <a:solidFill>
                <a:schemeClr val="tx1"/>
              </a:solidFill>
            </a:endParaRPr>
          </a:p>
        </p:txBody>
      </p:sp>
      <p:sp>
        <p:nvSpPr>
          <p:cNvPr id="6" name="Rectangle 5"/>
          <p:cNvSpPr/>
          <p:nvPr/>
        </p:nvSpPr>
        <p:spPr>
          <a:xfrm>
            <a:off x="107504" y="2708920"/>
            <a:ext cx="8928992" cy="1944216"/>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rtl="0"/>
            <a:r>
              <a:rPr lang="en-US" sz="1400" b="1" dirty="0">
                <a:solidFill>
                  <a:schemeClr val="tx1"/>
                </a:solidFill>
              </a:rPr>
              <a:t>After four months on metformin therapy and attempts to reduce her weight by adhering to a strict diet, the patient's HbA1c improved to 5.6 %. </a:t>
            </a:r>
          </a:p>
          <a:p>
            <a:pPr algn="ctr" rtl="0"/>
            <a:endParaRPr lang="en-US" sz="1400" b="1" dirty="0">
              <a:solidFill>
                <a:schemeClr val="tx1"/>
              </a:solidFill>
            </a:endParaRPr>
          </a:p>
          <a:p>
            <a:pPr algn="l" rtl="0"/>
            <a:r>
              <a:rPr lang="en-US" sz="1400" dirty="0">
                <a:solidFill>
                  <a:schemeClr val="tx1"/>
                </a:solidFill>
              </a:rPr>
              <a:t>NICE guidelines state that the HbA1c level should be below 6.1% for a safe pregnancy to occur. </a:t>
            </a:r>
          </a:p>
          <a:p>
            <a:pPr algn="l" rtl="0"/>
            <a:r>
              <a:rPr lang="en-US" sz="1400" dirty="0">
                <a:solidFill>
                  <a:schemeClr val="tx1"/>
                </a:solidFill>
              </a:rPr>
              <a:t>Pregnancy is not recommended if the level is above 10%. </a:t>
            </a:r>
          </a:p>
          <a:p>
            <a:pPr algn="l" rtl="0"/>
            <a:r>
              <a:rPr lang="en-US" sz="1400" dirty="0">
                <a:solidFill>
                  <a:schemeClr val="tx1"/>
                </a:solidFill>
              </a:rPr>
              <a:t>Any reduction of HbA1c towards 6.1% would help to reduce the risk of congenital malformations.</a:t>
            </a:r>
          </a:p>
          <a:p>
            <a:pPr algn="l" rtl="0"/>
            <a:r>
              <a:rPr lang="en-US" sz="1400" dirty="0">
                <a:solidFill>
                  <a:schemeClr val="tx1"/>
                </a:solidFill>
              </a:rPr>
              <a:t> A combined approach of weight loss, healthy diet, exercise Programme and, if necessary, a hypoglycemic  agent (such as metformin) would help lower her blood sugar levels and </a:t>
            </a:r>
          </a:p>
        </p:txBody>
      </p:sp>
      <p:sp>
        <p:nvSpPr>
          <p:cNvPr id="7" name="Rectangle 6"/>
          <p:cNvSpPr/>
          <p:nvPr/>
        </p:nvSpPr>
        <p:spPr>
          <a:xfrm>
            <a:off x="107504" y="4653136"/>
            <a:ext cx="8928992" cy="1368152"/>
          </a:xfrm>
          <a:prstGeom prst="rect">
            <a:avLst/>
          </a:prstGeom>
          <a:solidFill>
            <a:schemeClr val="bg1">
              <a:lumMod val="9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l" rtl="0"/>
            <a:endParaRPr lang="en-US" sz="1400" dirty="0">
              <a:solidFill>
                <a:schemeClr val="tx1"/>
              </a:solidFill>
            </a:endParaRPr>
          </a:p>
          <a:p>
            <a:pPr algn="l" rtl="0"/>
            <a:endParaRPr lang="en-US" sz="1400" dirty="0">
              <a:solidFill>
                <a:schemeClr val="tx1"/>
              </a:solidFill>
            </a:endParaRPr>
          </a:p>
          <a:p>
            <a:pPr algn="l" rtl="0"/>
            <a:endParaRPr lang="en-US" sz="1400" dirty="0">
              <a:solidFill>
                <a:schemeClr val="tx1"/>
              </a:solidFill>
            </a:endParaRPr>
          </a:p>
          <a:p>
            <a:pPr algn="ctr" rtl="0"/>
            <a:r>
              <a:rPr lang="en-US" sz="1400" b="1" dirty="0">
                <a:solidFill>
                  <a:schemeClr val="tx1"/>
                </a:solidFill>
              </a:rPr>
              <a:t>Her 24-h ambulatory blood pressure revealed a mean systolic pressure of 126 mmHg and  diastolic of 78 mmHg, therefore meaning she was not started on any antihypertensive medications.</a:t>
            </a:r>
            <a:endParaRPr lang="en-US" sz="1400" dirty="0">
              <a:solidFill>
                <a:schemeClr val="tx1"/>
              </a:solidFill>
            </a:endParaRPr>
          </a:p>
          <a:p>
            <a:pPr marL="285696" indent="-285696" algn="l" rtl="0">
              <a:buFont typeface="Wingdings" pitchFamily="2" charset="2"/>
              <a:buChar char="§"/>
            </a:pPr>
            <a:r>
              <a:rPr lang="en-US" sz="1400" dirty="0">
                <a:solidFill>
                  <a:schemeClr val="tx1"/>
                </a:solidFill>
              </a:rPr>
              <a:t>Labetalol, methyldopa and hydralazine are deemed safer in pregnancy.</a:t>
            </a:r>
          </a:p>
          <a:p>
            <a:pPr marL="285696" indent="-285696" algn="l" rtl="0">
              <a:buFont typeface="Wingdings" pitchFamily="2" charset="2"/>
              <a:buChar char="§"/>
            </a:pPr>
            <a:r>
              <a:rPr lang="en-US" sz="1400" dirty="0">
                <a:solidFill>
                  <a:schemeClr val="tx1"/>
                </a:solidFill>
              </a:rPr>
              <a:t>Women should not conceive on statins due their potential teratogenic effects.</a:t>
            </a:r>
            <a:endParaRPr lang="ar-IQ" sz="1400" dirty="0">
              <a:solidFill>
                <a:schemeClr val="tx1"/>
              </a:solidFill>
            </a:endParaRPr>
          </a:p>
          <a:p>
            <a:pPr algn="l" rtl="0"/>
            <a:endParaRPr lang="en-US" sz="1400" dirty="0">
              <a:solidFill>
                <a:schemeClr val="tx1"/>
              </a:solidFill>
            </a:endParaRPr>
          </a:p>
          <a:p>
            <a:pPr algn="l" rtl="0"/>
            <a:endParaRPr lang="en-US" sz="1400" dirty="0">
              <a:solidFill>
                <a:schemeClr val="tx1"/>
              </a:solidFill>
            </a:endParaRPr>
          </a:p>
        </p:txBody>
      </p:sp>
      <p:sp>
        <p:nvSpPr>
          <p:cNvPr id="8" name="Rectangle 7"/>
          <p:cNvSpPr/>
          <p:nvPr/>
        </p:nvSpPr>
        <p:spPr>
          <a:xfrm>
            <a:off x="107504" y="6042992"/>
            <a:ext cx="8928992" cy="770384"/>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rtl="0"/>
            <a:r>
              <a:rPr lang="en-US" sz="1600" b="1" dirty="0">
                <a:solidFill>
                  <a:schemeClr val="tx1"/>
                </a:solidFill>
              </a:rPr>
              <a:t> She was referred to the local fertility center for further investigations and management of her infertility.</a:t>
            </a:r>
            <a:endParaRPr lang="ar-IQ" sz="1600" b="1" dirty="0">
              <a:solidFill>
                <a:schemeClr val="tx1"/>
              </a:solidFill>
            </a:endParaRPr>
          </a:p>
        </p:txBody>
      </p:sp>
    </p:spTree>
    <p:extLst>
      <p:ext uri="{BB962C8B-B14F-4D97-AF65-F5344CB8AC3E}">
        <p14:creationId xmlns:p14="http://schemas.microsoft.com/office/powerpoint/2010/main" val="13872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692696"/>
            <a:ext cx="8928992" cy="1440160"/>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200" b="1" dirty="0"/>
              <a:t>A 32-years-old woman (BMI 29 kg/m2), attend infertility clinic with  primary infertility of 1year duration.</a:t>
            </a:r>
          </a:p>
          <a:p>
            <a:pPr marL="285696" indent="-285696" rtl="0">
              <a:buFont typeface="Courier New" pitchFamily="49" charset="0"/>
              <a:buChar char="o"/>
            </a:pPr>
            <a:r>
              <a:rPr lang="en-US" sz="1200" b="1" dirty="0"/>
              <a:t>She had history of hirsutism and oligomenorrhoea with PCOM on TV/US. </a:t>
            </a:r>
          </a:p>
          <a:p>
            <a:pPr marL="285696" indent="-285696" rtl="0">
              <a:buFont typeface="Courier New" pitchFamily="49" charset="0"/>
              <a:buChar char="o"/>
            </a:pPr>
            <a:r>
              <a:rPr lang="en-US" sz="1200" b="1" dirty="0"/>
              <a:t>As part of her initial diagnostic work-up:</a:t>
            </a:r>
          </a:p>
          <a:p>
            <a:pPr marL="285696" indent="-285696" rtl="0">
              <a:buFont typeface="Wingdings" pitchFamily="2" charset="2"/>
              <a:buChar char="ü"/>
            </a:pPr>
            <a:r>
              <a:rPr lang="en-US" sz="1200" b="1" dirty="0"/>
              <a:t>Her partner SFA is normal </a:t>
            </a:r>
          </a:p>
          <a:p>
            <a:pPr marL="285696" indent="-285696" rtl="0">
              <a:buFont typeface="Wingdings" pitchFamily="2" charset="2"/>
              <a:buChar char="ü"/>
            </a:pPr>
            <a:r>
              <a:rPr lang="en-US" sz="1200" b="1" dirty="0"/>
              <a:t>HSG is normal </a:t>
            </a:r>
          </a:p>
          <a:p>
            <a:pPr marL="285696" indent="-285696" rtl="0">
              <a:buFont typeface="Wingdings" pitchFamily="2" charset="2"/>
              <a:buChar char="ü"/>
            </a:pPr>
            <a:r>
              <a:rPr lang="en-US" sz="1200" b="1" dirty="0"/>
              <a:t> she was identified to have Type 2 diabetes Her recent HbA1c was 7.7% (DCCT) (IFCC 60.7 mmol/ </a:t>
            </a:r>
            <a:r>
              <a:rPr lang="en-US" sz="1200" b="1" dirty="0" err="1"/>
              <a:t>mol</a:t>
            </a:r>
            <a:r>
              <a:rPr lang="en-US" sz="1200" b="1" dirty="0"/>
              <a:t> ). </a:t>
            </a:r>
          </a:p>
          <a:p>
            <a:pPr marL="285696" indent="-285696" rtl="0">
              <a:buFont typeface="Wingdings" pitchFamily="2" charset="2"/>
              <a:buChar char="ü"/>
            </a:pPr>
            <a:r>
              <a:rPr lang="en-US" sz="1200" b="1" dirty="0"/>
              <a:t>Her total cholesterol was 6.2 mmol/l and her blood pressure was 144/86 mmHg. </a:t>
            </a:r>
            <a:br>
              <a:rPr lang="en-US" sz="1200" b="1" dirty="0"/>
            </a:br>
            <a:br>
              <a:rPr lang="en-US" sz="1200" b="1" dirty="0"/>
            </a:br>
            <a:endParaRPr lang="ar-IQ" sz="12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4464496" cy="4464496"/>
          </a:xfrm>
          <a:prstGeom prst="rect">
            <a:avLst/>
          </a:prstGeom>
          <a:noFill/>
          <a:ln w="952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5" y="2276872"/>
            <a:ext cx="4187701" cy="1728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88024" y="4077072"/>
            <a:ext cx="4187701" cy="26642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marL="285696" indent="-285696" algn="l" rtl="0">
              <a:buFont typeface="Wingdings" pitchFamily="2" charset="2"/>
              <a:buChar char="§"/>
            </a:pPr>
            <a:r>
              <a:rPr lang="en-US" sz="1400" dirty="0"/>
              <a:t>Metformin appears to have a limited role in improving reproductive outcomes </a:t>
            </a:r>
          </a:p>
          <a:p>
            <a:pPr marL="285696" indent="-285696" algn="l" rtl="0">
              <a:buFont typeface="Wingdings" pitchFamily="2" charset="2"/>
              <a:buChar char="§"/>
            </a:pPr>
            <a:r>
              <a:rPr lang="en-US" sz="1400" dirty="0"/>
              <a:t>may be a beneﬁt :</a:t>
            </a:r>
          </a:p>
          <a:p>
            <a:pPr marL="285696" indent="-285696" algn="l" rtl="0">
              <a:buFont typeface="Wingdings" pitchFamily="2" charset="2"/>
              <a:buChar char="ü"/>
            </a:pPr>
            <a:r>
              <a:rPr lang="en-US" sz="1400" dirty="0"/>
              <a:t>in obese women when combined with clomiphene citrate,</a:t>
            </a:r>
          </a:p>
          <a:p>
            <a:pPr marL="285696" indent="-285696" algn="l" rtl="0">
              <a:buFont typeface="Wingdings" pitchFamily="2" charset="2"/>
              <a:buChar char="ü"/>
            </a:pPr>
            <a:r>
              <a:rPr lang="en-US" sz="1400" dirty="0"/>
              <a:t>clomiphene citrate resistance</a:t>
            </a:r>
          </a:p>
          <a:p>
            <a:pPr marL="285696" indent="-285696" algn="l" rtl="0">
              <a:buFont typeface="Wingdings" pitchFamily="2" charset="2"/>
              <a:buChar char="ü"/>
            </a:pPr>
            <a:r>
              <a:rPr lang="en-US" sz="1400" dirty="0"/>
              <a:t>IGT or type II diabetes</a:t>
            </a:r>
          </a:p>
          <a:p>
            <a:pPr marL="285696" indent="-285696" algn="l" rtl="0">
              <a:buFont typeface="Wingdings" pitchFamily="2" charset="2"/>
              <a:buChar char="§"/>
            </a:pPr>
            <a:endParaRPr lang="ar-IQ" sz="1400" dirty="0"/>
          </a:p>
        </p:txBody>
      </p:sp>
    </p:spTree>
    <p:extLst>
      <p:ext uri="{BB962C8B-B14F-4D97-AF65-F5344CB8AC3E}">
        <p14:creationId xmlns:p14="http://schemas.microsoft.com/office/powerpoint/2010/main" val="38425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692696"/>
            <a:ext cx="8928992" cy="1440160"/>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200" b="1" dirty="0"/>
              <a:t>A 32-year-old woman (BMI 29 kg/m2), attend infertility clinic with  primary infertility of 1year duration.</a:t>
            </a:r>
          </a:p>
          <a:p>
            <a:pPr marL="285696" indent="-285696" rtl="0">
              <a:buFont typeface="Courier New" pitchFamily="49" charset="0"/>
              <a:buChar char="o"/>
            </a:pPr>
            <a:r>
              <a:rPr lang="en-US" sz="1200" b="1" dirty="0"/>
              <a:t>She had history of hirsutism and oligomenorrhoea with PCOM on TV/US. </a:t>
            </a:r>
          </a:p>
          <a:p>
            <a:pPr marL="285696" indent="-285696" rtl="0">
              <a:buFont typeface="Courier New" pitchFamily="49" charset="0"/>
              <a:buChar char="o"/>
            </a:pPr>
            <a:r>
              <a:rPr lang="en-US" sz="1200" b="1" dirty="0"/>
              <a:t>As part of her initial diagnostic work-up:</a:t>
            </a:r>
          </a:p>
          <a:p>
            <a:pPr marL="285696" indent="-285696" rtl="0">
              <a:buFont typeface="Wingdings" pitchFamily="2" charset="2"/>
              <a:buChar char="ü"/>
            </a:pPr>
            <a:r>
              <a:rPr lang="en-US" sz="1200" b="1" dirty="0"/>
              <a:t>Her partner SFA is normal </a:t>
            </a:r>
          </a:p>
          <a:p>
            <a:pPr marL="285696" indent="-285696" rtl="0">
              <a:buFont typeface="Wingdings" pitchFamily="2" charset="2"/>
              <a:buChar char="ü"/>
            </a:pPr>
            <a:r>
              <a:rPr lang="en-US" sz="1200" b="1" dirty="0"/>
              <a:t>HSG is normal </a:t>
            </a:r>
          </a:p>
          <a:p>
            <a:pPr marL="285696" indent="-285696" rtl="0">
              <a:buFont typeface="Wingdings" pitchFamily="2" charset="2"/>
              <a:buChar char="ü"/>
            </a:pPr>
            <a:r>
              <a:rPr lang="en-US" sz="1200" b="1" dirty="0"/>
              <a:t> she was identified to have Type 2 diabetes Her recent HbA1c was 7.7% (DCCT) (IFCC 60.7 mmol/ </a:t>
            </a:r>
            <a:r>
              <a:rPr lang="en-US" sz="1200" b="1" dirty="0" err="1"/>
              <a:t>mol</a:t>
            </a:r>
            <a:r>
              <a:rPr lang="en-US" sz="1200" b="1" dirty="0"/>
              <a:t> ). </a:t>
            </a:r>
          </a:p>
          <a:p>
            <a:pPr marL="285696" indent="-285696" rtl="0">
              <a:buFont typeface="Wingdings" pitchFamily="2" charset="2"/>
              <a:buChar char="ü"/>
            </a:pPr>
            <a:r>
              <a:rPr lang="en-US" sz="1200" b="1" dirty="0"/>
              <a:t>Her total cholesterol was 6.2 mmol/l and her blood pressure was 144/86 mmHg. </a:t>
            </a:r>
            <a:br>
              <a:rPr lang="en-US" sz="1200" b="1" dirty="0"/>
            </a:br>
            <a:br>
              <a:rPr lang="en-US" sz="1200" b="1" dirty="0"/>
            </a:br>
            <a:endParaRPr lang="ar-IQ" sz="12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4104456" cy="4464496"/>
          </a:xfrm>
          <a:prstGeom prst="rect">
            <a:avLst/>
          </a:prstGeom>
          <a:noFill/>
          <a:ln w="952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276872"/>
            <a:ext cx="4824536" cy="936104"/>
          </a:xfrm>
          <a:prstGeom prst="rect">
            <a:avLst/>
          </a:prstGeom>
          <a:noFill/>
          <a:ln w="2857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212978"/>
            <a:ext cx="4824536" cy="1296143"/>
          </a:xfrm>
          <a:prstGeom prst="rect">
            <a:avLst/>
          </a:prstGeom>
          <a:noFill/>
          <a:ln w="2857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509121"/>
            <a:ext cx="4824536" cy="2232248"/>
          </a:xfrm>
          <a:prstGeom prst="rect">
            <a:avLst/>
          </a:prstGeom>
          <a:noFill/>
          <a:ln w="2857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2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928992" cy="1584176"/>
          </a:xfrm>
          <a:prstGeom prst="rect">
            <a:avLst/>
          </a:prstGeom>
          <a:noFill/>
          <a:ln w="952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6" y="2420889"/>
            <a:ext cx="8928991" cy="443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4139952" y="5229200"/>
            <a:ext cx="2880320" cy="1512168"/>
          </a:xfrm>
          <a:prstGeom prst="wedgeRoundRectCallout">
            <a:avLst>
              <a:gd name="adj1" fmla="val 21489"/>
              <a:gd name="adj2" fmla="val -76248"/>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l" rtl="0">
              <a:lnSpc>
                <a:spcPct val="150000"/>
              </a:lnSpc>
            </a:pPr>
            <a:r>
              <a:rPr lang="en-US" sz="1200" dirty="0"/>
              <a:t>may be a beneﬁt :</a:t>
            </a:r>
          </a:p>
          <a:p>
            <a:pPr marL="171418" indent="-171418" algn="l" rtl="0">
              <a:lnSpc>
                <a:spcPct val="150000"/>
              </a:lnSpc>
              <a:buFont typeface="Courier New" pitchFamily="49" charset="0"/>
              <a:buChar char="o"/>
            </a:pPr>
            <a:r>
              <a:rPr lang="en-US" sz="1200" dirty="0"/>
              <a:t>in obese women when combined with  CC</a:t>
            </a:r>
          </a:p>
          <a:p>
            <a:pPr marL="171418" indent="-171418" algn="l" rtl="0">
              <a:lnSpc>
                <a:spcPct val="150000"/>
              </a:lnSpc>
              <a:buFont typeface="Courier New" pitchFamily="49" charset="0"/>
              <a:buChar char="o"/>
            </a:pPr>
            <a:r>
              <a:rPr lang="en-US" sz="1200" dirty="0"/>
              <a:t>CC resistance</a:t>
            </a:r>
          </a:p>
          <a:p>
            <a:pPr marL="171418" indent="-171418" algn="l" rtl="0">
              <a:lnSpc>
                <a:spcPct val="150000"/>
              </a:lnSpc>
              <a:buFont typeface="Courier New" pitchFamily="49" charset="0"/>
              <a:buChar char="o"/>
            </a:pPr>
            <a:r>
              <a:rPr lang="en-US" sz="1200" dirty="0"/>
              <a:t>IGT or type II diabetes</a:t>
            </a:r>
          </a:p>
        </p:txBody>
      </p:sp>
    </p:spTree>
    <p:extLst>
      <p:ext uri="{BB962C8B-B14F-4D97-AF65-F5344CB8AC3E}">
        <p14:creationId xmlns:p14="http://schemas.microsoft.com/office/powerpoint/2010/main" val="20469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928992" cy="1584176"/>
          </a:xfrm>
          <a:prstGeom prst="rect">
            <a:avLst/>
          </a:prstGeom>
          <a:noFill/>
          <a:ln w="2857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6" y="2420889"/>
            <a:ext cx="8928991" cy="443711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3" y="2276873"/>
            <a:ext cx="8950204" cy="15121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07506" y="5229200"/>
            <a:ext cx="8928991" cy="1584176"/>
          </a:xfrm>
          <a:prstGeom prst="roundRect">
            <a:avLst/>
          </a:prstGeom>
          <a:solidFill>
            <a:schemeClr val="accent3">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marL="171418" indent="-171418" algn="l" rtl="0">
              <a:lnSpc>
                <a:spcPct val="150000"/>
              </a:lnSpc>
              <a:buFont typeface="Wingdings" pitchFamily="2" charset="2"/>
              <a:buChar char="§"/>
            </a:pPr>
            <a:r>
              <a:rPr lang="en-US" sz="1400" dirty="0">
                <a:solidFill>
                  <a:schemeClr val="tx1"/>
                </a:solidFill>
              </a:rPr>
              <a:t>metformin may be beneficial over placebo for LBR </a:t>
            </a:r>
          </a:p>
          <a:p>
            <a:pPr marL="171418" indent="-171418" algn="l" rtl="0">
              <a:lnSpc>
                <a:spcPct val="150000"/>
              </a:lnSpc>
              <a:buFont typeface="Wingdings" pitchFamily="2" charset="2"/>
              <a:buChar char="§"/>
            </a:pPr>
            <a:r>
              <a:rPr lang="en-US" sz="1400" dirty="0">
                <a:solidFill>
                  <a:schemeClr val="tx1"/>
                </a:solidFill>
              </a:rPr>
              <a:t>uncertain if metformin plus CC improves  LBR  compared to CC alone</a:t>
            </a:r>
          </a:p>
          <a:p>
            <a:pPr marL="171418" indent="-171418" algn="l" rtl="0">
              <a:lnSpc>
                <a:spcPct val="150000"/>
              </a:lnSpc>
              <a:buFont typeface="Wingdings" pitchFamily="2" charset="2"/>
              <a:buChar char="§"/>
            </a:pPr>
            <a:r>
              <a:rPr lang="en-US" sz="1400" dirty="0">
                <a:solidFill>
                  <a:schemeClr val="tx1"/>
                </a:solidFill>
              </a:rPr>
              <a:t>When metformin was compared with CC, data for live birth were inconclusive, and the findings Results differed by BMI, emphasizing the importance of stratifying results by BMI. </a:t>
            </a:r>
          </a:p>
          <a:p>
            <a:pPr marL="171418" indent="-171418" algn="l" rtl="0">
              <a:lnSpc>
                <a:spcPct val="150000"/>
              </a:lnSpc>
              <a:buFont typeface="Wingdings" pitchFamily="2" charset="2"/>
              <a:buChar char="§"/>
            </a:pPr>
            <a:r>
              <a:rPr lang="en-US" sz="1400" dirty="0">
                <a:solidFill>
                  <a:schemeClr val="tx1"/>
                </a:solidFill>
              </a:rPr>
              <a:t> uncertain of the effect of metformin on miscarriage in all three comparisons.</a:t>
            </a:r>
            <a:endParaRPr lang="ar-IQ" sz="1400" dirty="0">
              <a:solidFill>
                <a:schemeClr val="tx1"/>
              </a:solidFill>
            </a:endParaRPr>
          </a:p>
        </p:txBody>
      </p:sp>
    </p:spTree>
    <p:extLst>
      <p:ext uri="{BB962C8B-B14F-4D97-AF65-F5344CB8AC3E}">
        <p14:creationId xmlns:p14="http://schemas.microsoft.com/office/powerpoint/2010/main" val="20516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928992" cy="1584176"/>
          </a:xfrm>
          <a:prstGeom prst="rect">
            <a:avLst/>
          </a:prstGeom>
          <a:noFill/>
          <a:ln w="28575">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6" y="2420889"/>
            <a:ext cx="8928991" cy="443711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20888"/>
            <a:ext cx="8928992" cy="144016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07504" y="5157193"/>
            <a:ext cx="8928992" cy="1700807"/>
          </a:xfrm>
          <a:prstGeom prst="roundRect">
            <a:avLst/>
          </a:prstGeom>
          <a:solidFill>
            <a:schemeClr val="accent3">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marL="285696" indent="-285696" algn="l" rtl="0">
              <a:buFont typeface="Arial" pitchFamily="34" charset="0"/>
              <a:buChar char="•"/>
            </a:pPr>
            <a:r>
              <a:rPr lang="en-US" sz="1400" dirty="0">
                <a:solidFill>
                  <a:schemeClr val="tx1"/>
                </a:solidFill>
              </a:rPr>
              <a:t>Preliminary evidence suggests that metformin may increase the live birth rate among women undergoing ovulation induction with gonadotrophins. </a:t>
            </a:r>
          </a:p>
          <a:p>
            <a:pPr algn="l" rtl="0"/>
            <a:r>
              <a:rPr lang="en-US" sz="1400" dirty="0">
                <a:solidFill>
                  <a:schemeClr val="tx1"/>
                </a:solidFill>
              </a:rPr>
              <a:t> </a:t>
            </a:r>
          </a:p>
          <a:p>
            <a:pPr marL="285696" indent="-285696" algn="l" rtl="0">
              <a:buFont typeface="Arial" pitchFamily="34" charset="0"/>
              <a:buChar char="•"/>
            </a:pPr>
            <a:r>
              <a:rPr lang="en-US" sz="1400" dirty="0">
                <a:solidFill>
                  <a:schemeClr val="tx1"/>
                </a:solidFill>
              </a:rPr>
              <a:t>At this moment, evidence is insufficient to show an effect of metformin on multiple pregnancy rates and adverse events. </a:t>
            </a:r>
          </a:p>
          <a:p>
            <a:pPr algn="l" rtl="0"/>
            <a:endParaRPr lang="ar-IQ" sz="1400" dirty="0">
              <a:solidFill>
                <a:schemeClr val="tx1"/>
              </a:solidFill>
            </a:endParaRPr>
          </a:p>
        </p:txBody>
      </p:sp>
    </p:spTree>
    <p:extLst>
      <p:ext uri="{BB962C8B-B14F-4D97-AF65-F5344CB8AC3E}">
        <p14:creationId xmlns:p14="http://schemas.microsoft.com/office/powerpoint/2010/main" val="34132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665566" y="4403336"/>
            <a:ext cx="58238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Heptagon 8"/>
          <p:cNvSpPr/>
          <p:nvPr/>
        </p:nvSpPr>
        <p:spPr>
          <a:xfrm>
            <a:off x="611560" y="3742184"/>
            <a:ext cx="576064" cy="5509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sz="1000" dirty="0">
                <a:solidFill>
                  <a:prstClr val="white"/>
                </a:solidFill>
              </a:rPr>
              <a:t>CD</a:t>
            </a:r>
          </a:p>
          <a:p>
            <a:pPr algn="ctr"/>
            <a:r>
              <a:rPr lang="en-US" sz="1000" dirty="0">
                <a:solidFill>
                  <a:prstClr val="white"/>
                </a:solidFill>
              </a:rPr>
              <a:t>2-4</a:t>
            </a:r>
            <a:endParaRPr lang="ar-IQ" sz="1000" dirty="0">
              <a:solidFill>
                <a:prstClr val="white"/>
              </a:solidFill>
            </a:endParaRPr>
          </a:p>
        </p:txBody>
      </p:sp>
      <p:sp>
        <p:nvSpPr>
          <p:cNvPr id="10" name="Rounded Rectangle 9"/>
          <p:cNvSpPr/>
          <p:nvPr/>
        </p:nvSpPr>
        <p:spPr>
          <a:xfrm>
            <a:off x="832112" y="4509484"/>
            <a:ext cx="345638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dirty="0">
                <a:solidFill>
                  <a:prstClr val="white"/>
                </a:solidFill>
              </a:rPr>
              <a:t>Gn 5OIU for 14 days</a:t>
            </a:r>
            <a:endParaRPr lang="ar-IQ" dirty="0">
              <a:solidFill>
                <a:prstClr val="white"/>
              </a:solidFill>
            </a:endParaRPr>
          </a:p>
        </p:txBody>
      </p:sp>
      <p:sp>
        <p:nvSpPr>
          <p:cNvPr id="13" name="Heptagon 12"/>
          <p:cNvSpPr/>
          <p:nvPr/>
        </p:nvSpPr>
        <p:spPr>
          <a:xfrm>
            <a:off x="4150804" y="3766123"/>
            <a:ext cx="554360" cy="5509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sz="1000" dirty="0">
                <a:solidFill>
                  <a:prstClr val="white"/>
                </a:solidFill>
              </a:rPr>
              <a:t>CD 15</a:t>
            </a:r>
            <a:endParaRPr lang="ar-IQ" sz="1000" dirty="0">
              <a:solidFill>
                <a:prstClr val="white"/>
              </a:solidFill>
            </a:endParaRPr>
          </a:p>
        </p:txBody>
      </p:sp>
      <p:cxnSp>
        <p:nvCxnSpPr>
          <p:cNvPr id="16" name="Straight Arrow Connector 15"/>
          <p:cNvCxnSpPr/>
          <p:nvPr/>
        </p:nvCxnSpPr>
        <p:spPr>
          <a:xfrm>
            <a:off x="2267744" y="3347506"/>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60321"/>
            <a:ext cx="15875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3" y="3385748"/>
            <a:ext cx="21970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393886" y="4561589"/>
            <a:ext cx="2095557"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dirty="0">
                <a:solidFill>
                  <a:prstClr val="white"/>
                </a:solidFill>
              </a:rPr>
              <a:t>GN 75IU for 7days</a:t>
            </a:r>
            <a:endParaRPr lang="ar-IQ" dirty="0">
              <a:solidFill>
                <a:prstClr val="white"/>
              </a:solidFill>
            </a:endParaRPr>
          </a:p>
        </p:txBody>
      </p:sp>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977" y="3385748"/>
            <a:ext cx="219075"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043608" y="5301208"/>
            <a:ext cx="48965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dirty="0">
                <a:solidFill>
                  <a:prstClr val="white"/>
                </a:solidFill>
              </a:rPr>
              <a:t>To trigger or not ?</a:t>
            </a:r>
            <a:endParaRPr lang="ar-IQ" dirty="0">
              <a:solidFill>
                <a:prstClr val="white"/>
              </a:solidFill>
            </a:endParaRPr>
          </a:p>
        </p:txBody>
      </p:sp>
      <p:sp>
        <p:nvSpPr>
          <p:cNvPr id="25" name="Rounded Rectangle 24"/>
          <p:cNvSpPr/>
          <p:nvPr/>
        </p:nvSpPr>
        <p:spPr>
          <a:xfrm>
            <a:off x="1043608" y="6054678"/>
            <a:ext cx="4896544"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dirty="0">
                <a:solidFill>
                  <a:prstClr val="white"/>
                </a:solidFill>
              </a:rPr>
              <a:t>We trigger if no more than 2 DF 16-18 mm</a:t>
            </a:r>
            <a:endParaRPr lang="ar-IQ" dirty="0">
              <a:solidFill>
                <a:prstClr val="white"/>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3" y="2069905"/>
            <a:ext cx="2426838" cy="179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0" y="3645024"/>
            <a:ext cx="24765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3" y="5275808"/>
            <a:ext cx="2455192" cy="158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764704"/>
            <a:ext cx="8712968" cy="1202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GB" sz="2800" b="1" dirty="0"/>
              <a:t>Chronic low dose step up protocol </a:t>
            </a:r>
            <a:endParaRPr lang="ar-IQ" sz="2800" b="1" dirty="0"/>
          </a:p>
        </p:txBody>
      </p:sp>
    </p:spTree>
    <p:extLst>
      <p:ext uri="{BB962C8B-B14F-4D97-AF65-F5344CB8AC3E}">
        <p14:creationId xmlns:p14="http://schemas.microsoft.com/office/powerpoint/2010/main" val="300121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20"/>
                                        </p:tgtEl>
                                        <p:attrNameLst>
                                          <p:attrName>style.visibility</p:attrName>
                                        </p:attrNameLst>
                                      </p:cBhvr>
                                      <p:to>
                                        <p:strVal val="visible"/>
                                      </p:to>
                                    </p:set>
                                    <p:animEffect transition="in" filter="fade">
                                      <p:cBhvr>
                                        <p:cTn id="26" dur="500"/>
                                        <p:tgtEl>
                                          <p:spTgt spid="92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221"/>
                                        </p:tgtEl>
                                        <p:attrNameLst>
                                          <p:attrName>style.visibility</p:attrName>
                                        </p:attrNameLst>
                                      </p:cBhvr>
                                      <p:to>
                                        <p:strVal val="visible"/>
                                      </p:to>
                                    </p:set>
                                    <p:animEffect transition="in" filter="fade">
                                      <p:cBhvr>
                                        <p:cTn id="31" dur="500"/>
                                        <p:tgtEl>
                                          <p:spTgt spid="9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2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27"/>
                                        </p:tgtEl>
                                        <p:attrNameLst>
                                          <p:attrName>style.visibility</p:attrName>
                                        </p:attrNameLst>
                                      </p:cBhvr>
                                      <p:to>
                                        <p:strVal val="visible"/>
                                      </p:to>
                                    </p:set>
                                    <p:animEffect transition="in" filter="fade">
                                      <p:cBhvr>
                                        <p:cTn id="54" dur="500"/>
                                        <p:tgtEl>
                                          <p:spTgt spid="10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fade">
                                      <p:cBhvr>
                                        <p:cTn id="59" dur="500"/>
                                        <p:tgtEl>
                                          <p:spTgt spid="10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20"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F89CC4C-6748-FF4B-B7A9-567AD1B91AB1}"/>
              </a:ext>
            </a:extLst>
          </p:cNvPr>
          <p:cNvSpPr txBox="1"/>
          <p:nvPr/>
        </p:nvSpPr>
        <p:spPr>
          <a:xfrm>
            <a:off x="0" y="476674"/>
            <a:ext cx="5356536" cy="1146767"/>
          </a:xfrm>
          <a:prstGeom prst="rect">
            <a:avLst/>
          </a:prstGeom>
          <a:solidFill>
            <a:schemeClr val="accent2">
              <a:lumMod val="40000"/>
              <a:lumOff val="60000"/>
            </a:schemeClr>
          </a:solidFill>
          <a:ln w="28575">
            <a:solidFill>
              <a:schemeClr val="accent1"/>
            </a:solidFill>
          </a:ln>
        </p:spPr>
        <p:txBody>
          <a:bodyPr wrap="square" lIns="38398" tIns="19198" rIns="38398" bIns="19198" rtlCol="0">
            <a:spAutoFit/>
          </a:bodyPr>
          <a:lstStyle/>
          <a:p>
            <a:pPr algn="ctr"/>
            <a:endParaRPr lang="en-US" sz="2400" b="1" dirty="0">
              <a:solidFill>
                <a:schemeClr val="tx2"/>
              </a:solidFill>
              <a:latin typeface="Poppins" pitchFamily="2" charset="77"/>
              <a:cs typeface="Poppins" pitchFamily="2" charset="77"/>
            </a:endParaRPr>
          </a:p>
          <a:p>
            <a:pPr algn="ctr"/>
            <a:r>
              <a:rPr lang="en-US" sz="2400" b="1" dirty="0">
                <a:solidFill>
                  <a:schemeClr val="tx2"/>
                </a:solidFill>
                <a:latin typeface="Poppins" pitchFamily="2" charset="77"/>
                <a:cs typeface="Poppins" pitchFamily="2" charset="77"/>
              </a:rPr>
              <a:t>Objectives</a:t>
            </a:r>
          </a:p>
          <a:p>
            <a:pPr algn="ctr"/>
            <a:r>
              <a:rPr lang="en-US" sz="2400" b="1" dirty="0">
                <a:solidFill>
                  <a:schemeClr val="tx2"/>
                </a:solidFill>
                <a:latin typeface="Poppins" pitchFamily="2" charset="77"/>
                <a:cs typeface="Poppins" pitchFamily="2" charset="77"/>
              </a:rPr>
              <a:t> </a:t>
            </a:r>
          </a:p>
        </p:txBody>
      </p:sp>
      <p:sp>
        <p:nvSpPr>
          <p:cNvPr id="3" name="Rectangle 2">
            <a:extLst>
              <a:ext uri="{FF2B5EF4-FFF2-40B4-BE49-F238E27FC236}">
                <a16:creationId xmlns:a16="http://schemas.microsoft.com/office/drawing/2014/main" id="{0B9D3BC8-4C2E-D642-88E4-84578137B50B}"/>
              </a:ext>
            </a:extLst>
          </p:cNvPr>
          <p:cNvSpPr/>
          <p:nvPr/>
        </p:nvSpPr>
        <p:spPr>
          <a:xfrm>
            <a:off x="270132" y="1772816"/>
            <a:ext cx="668829" cy="1267292"/>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ctr"/>
            <a:r>
              <a:rPr lang="en-US" dirty="0">
                <a:latin typeface="Lato Light" panose="020F0502020204030203" pitchFamily="34" charset="0"/>
              </a:rPr>
              <a:t>1</a:t>
            </a:r>
          </a:p>
        </p:txBody>
      </p:sp>
      <p:sp>
        <p:nvSpPr>
          <p:cNvPr id="4" name="Rectangle 3">
            <a:extLst>
              <a:ext uri="{FF2B5EF4-FFF2-40B4-BE49-F238E27FC236}">
                <a16:creationId xmlns:a16="http://schemas.microsoft.com/office/drawing/2014/main" id="{1F076D6E-3CB7-EA4F-ABFD-595DE2B0EE21}"/>
              </a:ext>
            </a:extLst>
          </p:cNvPr>
          <p:cNvSpPr/>
          <p:nvPr/>
        </p:nvSpPr>
        <p:spPr>
          <a:xfrm>
            <a:off x="270133" y="3140968"/>
            <a:ext cx="668829" cy="120243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ctr"/>
            <a:r>
              <a:rPr lang="en-US" dirty="0">
                <a:latin typeface="Lato Light" panose="020F0502020204030203" pitchFamily="34" charset="0"/>
              </a:rPr>
              <a:t>2</a:t>
            </a:r>
          </a:p>
        </p:txBody>
      </p:sp>
      <p:sp>
        <p:nvSpPr>
          <p:cNvPr id="5" name="Rectangle 4">
            <a:extLst>
              <a:ext uri="{FF2B5EF4-FFF2-40B4-BE49-F238E27FC236}">
                <a16:creationId xmlns:a16="http://schemas.microsoft.com/office/drawing/2014/main" id="{B35CD267-2D39-FE4D-BC18-DAEEB463CDD3}"/>
              </a:ext>
            </a:extLst>
          </p:cNvPr>
          <p:cNvSpPr/>
          <p:nvPr/>
        </p:nvSpPr>
        <p:spPr>
          <a:xfrm>
            <a:off x="276988" y="4526280"/>
            <a:ext cx="668829" cy="948588"/>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ctr"/>
            <a:r>
              <a:rPr lang="en-US" dirty="0">
                <a:latin typeface="Lato Light" panose="020F0502020204030203" pitchFamily="34" charset="0"/>
              </a:rPr>
              <a:t>3</a:t>
            </a:r>
          </a:p>
        </p:txBody>
      </p:sp>
      <p:sp>
        <p:nvSpPr>
          <p:cNvPr id="6" name="Rectangle 5">
            <a:extLst>
              <a:ext uri="{FF2B5EF4-FFF2-40B4-BE49-F238E27FC236}">
                <a16:creationId xmlns:a16="http://schemas.microsoft.com/office/drawing/2014/main" id="{1775A980-2741-5448-BD3E-04D26523D23F}"/>
              </a:ext>
            </a:extLst>
          </p:cNvPr>
          <p:cNvSpPr/>
          <p:nvPr/>
        </p:nvSpPr>
        <p:spPr>
          <a:xfrm>
            <a:off x="292619" y="5720117"/>
            <a:ext cx="668829" cy="1021251"/>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ctr"/>
            <a:r>
              <a:rPr lang="en-US" dirty="0">
                <a:latin typeface="Lato Light" panose="020F0502020204030203" pitchFamily="34" charset="0"/>
              </a:rPr>
              <a:t>4</a:t>
            </a:r>
          </a:p>
        </p:txBody>
      </p:sp>
      <p:sp>
        <p:nvSpPr>
          <p:cNvPr id="15" name="Rectangle 14">
            <a:extLst>
              <a:ext uri="{FF2B5EF4-FFF2-40B4-BE49-F238E27FC236}">
                <a16:creationId xmlns:a16="http://schemas.microsoft.com/office/drawing/2014/main" id="{9EC1C1FF-95F0-C749-8196-8724C6BAE2D6}"/>
              </a:ext>
            </a:extLst>
          </p:cNvPr>
          <p:cNvSpPr/>
          <p:nvPr/>
        </p:nvSpPr>
        <p:spPr>
          <a:xfrm>
            <a:off x="990110" y="1772816"/>
            <a:ext cx="7686346" cy="1267292"/>
          </a:xfrm>
          <a:prstGeom prst="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lvl="0" algn="ctr" rtl="0"/>
            <a:r>
              <a:rPr lang="en-US" sz="1600" b="1" dirty="0">
                <a:solidFill>
                  <a:srgbClr val="438086">
                    <a:lumMod val="50000"/>
                  </a:srgbClr>
                </a:solidFill>
                <a:latin typeface="Poppins" pitchFamily="2" charset="77"/>
                <a:cs typeface="Poppins" pitchFamily="2" charset="77"/>
              </a:rPr>
              <a:t>The impact of specific medical disease on reproductive medicine &amp; infertility </a:t>
            </a:r>
          </a:p>
          <a:p>
            <a:pPr marL="285696" indent="-285696" algn="l" rtl="0">
              <a:buFont typeface="Wingdings" pitchFamily="2" charset="2"/>
              <a:buChar char="§"/>
            </a:pPr>
            <a:r>
              <a:rPr lang="en-US" sz="1600" b="1" dirty="0">
                <a:solidFill>
                  <a:srgbClr val="438086">
                    <a:lumMod val="50000"/>
                  </a:srgbClr>
                </a:solidFill>
                <a:latin typeface="Poppins" pitchFamily="2" charset="77"/>
                <a:cs typeface="Poppins" pitchFamily="2" charset="77"/>
              </a:rPr>
              <a:t>DM</a:t>
            </a:r>
          </a:p>
          <a:p>
            <a:pPr marL="285696" indent="-285696" algn="l" rtl="0">
              <a:buFont typeface="Wingdings" pitchFamily="2" charset="2"/>
              <a:buChar char="§"/>
            </a:pPr>
            <a:r>
              <a:rPr lang="en-US" sz="1600" b="1" dirty="0">
                <a:solidFill>
                  <a:srgbClr val="438086">
                    <a:lumMod val="50000"/>
                  </a:srgbClr>
                </a:solidFill>
                <a:latin typeface="Poppins" pitchFamily="2" charset="77"/>
                <a:cs typeface="Poppins" pitchFamily="2" charset="77"/>
              </a:rPr>
              <a:t>Thyroid disorders </a:t>
            </a:r>
          </a:p>
          <a:p>
            <a:pPr marL="285696" indent="-285696" algn="l" rtl="0">
              <a:buFont typeface="Wingdings" pitchFamily="2" charset="2"/>
              <a:buChar char="§"/>
            </a:pPr>
            <a:r>
              <a:rPr lang="en-US" sz="1600" b="1" dirty="0">
                <a:solidFill>
                  <a:srgbClr val="438086">
                    <a:lumMod val="50000"/>
                  </a:srgbClr>
                </a:solidFill>
                <a:latin typeface="Poppins" pitchFamily="2" charset="77"/>
                <a:cs typeface="Poppins" pitchFamily="2" charset="77"/>
              </a:rPr>
              <a:t>MS  </a:t>
            </a:r>
            <a:endParaRPr lang="en-US" sz="1600" b="1" dirty="0">
              <a:solidFill>
                <a:srgbClr val="424456"/>
              </a:solidFill>
              <a:latin typeface="Poppins" pitchFamily="2" charset="77"/>
              <a:cs typeface="Poppins" pitchFamily="2" charset="77"/>
            </a:endParaRPr>
          </a:p>
        </p:txBody>
      </p:sp>
      <p:sp>
        <p:nvSpPr>
          <p:cNvPr id="16" name="Rectangle 15">
            <a:extLst>
              <a:ext uri="{FF2B5EF4-FFF2-40B4-BE49-F238E27FC236}">
                <a16:creationId xmlns:a16="http://schemas.microsoft.com/office/drawing/2014/main" id="{2454F0E4-D6B4-AA48-8BA5-62A6EA619989}"/>
              </a:ext>
            </a:extLst>
          </p:cNvPr>
          <p:cNvSpPr/>
          <p:nvPr/>
        </p:nvSpPr>
        <p:spPr>
          <a:xfrm>
            <a:off x="990110" y="3140969"/>
            <a:ext cx="7686346" cy="1202431"/>
          </a:xfrm>
          <a:prstGeom prst="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l" rtl="0"/>
            <a:r>
              <a:rPr lang="en-US" b="1" dirty="0">
                <a:solidFill>
                  <a:schemeClr val="tx1"/>
                </a:solidFill>
                <a:latin typeface="Lato Light" panose="020F0502020204030203" pitchFamily="34" charset="0"/>
              </a:rPr>
              <a:t>Up to date Management of infertility in theses endocrine and neurological disorders </a:t>
            </a:r>
          </a:p>
        </p:txBody>
      </p:sp>
      <p:sp>
        <p:nvSpPr>
          <p:cNvPr id="17" name="Rectangle 16">
            <a:extLst>
              <a:ext uri="{FF2B5EF4-FFF2-40B4-BE49-F238E27FC236}">
                <a16:creationId xmlns:a16="http://schemas.microsoft.com/office/drawing/2014/main" id="{BF996F3A-4806-F64C-BBA0-6A90F0EBFDFC}"/>
              </a:ext>
            </a:extLst>
          </p:cNvPr>
          <p:cNvSpPr/>
          <p:nvPr/>
        </p:nvSpPr>
        <p:spPr>
          <a:xfrm>
            <a:off x="990110" y="4526280"/>
            <a:ext cx="7686346" cy="948588"/>
          </a:xfrm>
          <a:prstGeom prst="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l"/>
            <a:r>
              <a:rPr lang="en-US" b="1" dirty="0">
                <a:solidFill>
                  <a:schemeClr val="tx1"/>
                </a:solidFill>
                <a:latin typeface="Lato Light" panose="020F0502020204030203" pitchFamily="34" charset="0"/>
              </a:rPr>
              <a:t>Evidence based medicine in practicing case solving scenario </a:t>
            </a:r>
          </a:p>
        </p:txBody>
      </p:sp>
      <p:sp>
        <p:nvSpPr>
          <p:cNvPr id="18" name="Rectangle 17">
            <a:extLst>
              <a:ext uri="{FF2B5EF4-FFF2-40B4-BE49-F238E27FC236}">
                <a16:creationId xmlns:a16="http://schemas.microsoft.com/office/drawing/2014/main" id="{5E345F39-D154-5A43-9112-BDC766662EE3}"/>
              </a:ext>
            </a:extLst>
          </p:cNvPr>
          <p:cNvSpPr/>
          <p:nvPr/>
        </p:nvSpPr>
        <p:spPr>
          <a:xfrm>
            <a:off x="990110" y="5720116"/>
            <a:ext cx="7686346" cy="1021251"/>
          </a:xfrm>
          <a:prstGeom prst="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l"/>
            <a:r>
              <a:rPr lang="en-US" b="1" dirty="0">
                <a:solidFill>
                  <a:schemeClr val="tx2">
                    <a:lumMod val="50000"/>
                  </a:schemeClr>
                </a:solidFill>
                <a:latin typeface="Lato Light" panose="020F0502020204030203" pitchFamily="34" charset="0"/>
              </a:rPr>
              <a:t>Limitation &amp; controversies of  these evidence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19" y="591702"/>
            <a:ext cx="697492" cy="8210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5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496944" cy="648072"/>
          </a:xfrm>
          <a:ln>
            <a:solidFill>
              <a:schemeClr val="accent1"/>
            </a:solidFill>
          </a:ln>
        </p:spPr>
        <p:txBody>
          <a:bodyPr>
            <a:normAutofit fontScale="90000"/>
          </a:bodyPr>
          <a:lstStyle/>
          <a:p>
            <a:r>
              <a:rPr lang="en-US" dirty="0"/>
              <a:t>Type 1 DM </a:t>
            </a:r>
            <a:endParaRPr lang="ar-IQ"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2" y="1484784"/>
            <a:ext cx="4427983" cy="1008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1"/>
          </p:nvPr>
        </p:nvSpPr>
        <p:spPr>
          <a:xfrm>
            <a:off x="457200" y="1484785"/>
            <a:ext cx="4038600" cy="5290603"/>
          </a:xfrm>
          <a:ln>
            <a:solidFill>
              <a:schemeClr val="accent1"/>
            </a:solidFill>
          </a:ln>
        </p:spPr>
        <p:txBody>
          <a:bodyPr>
            <a:normAutofit fontScale="92500"/>
          </a:bodyPr>
          <a:lstStyle/>
          <a:p>
            <a:pPr algn="l" rtl="0"/>
            <a:r>
              <a:rPr lang="en-US" sz="1600" dirty="0"/>
              <a:t>Women with type 1 diabetes have reduced fertility, but normalization has improve the outcome.</a:t>
            </a:r>
          </a:p>
          <a:p>
            <a:pPr marL="109707" indent="0" algn="l" rtl="0">
              <a:buNone/>
            </a:pPr>
            <a:endParaRPr lang="en-US" sz="1600" dirty="0"/>
          </a:p>
          <a:p>
            <a:pPr algn="l" rtl="0"/>
            <a:r>
              <a:rPr lang="en-US" sz="1600" dirty="0"/>
              <a:t>Type 1 diabetes compromises female fertility, even before it is diagnosed. </a:t>
            </a:r>
          </a:p>
          <a:p>
            <a:pPr algn="l" rtl="0"/>
            <a:r>
              <a:rPr lang="en-US" sz="1600" dirty="0"/>
              <a:t>Associated hyperthyroidism further reduces fertility. </a:t>
            </a:r>
          </a:p>
          <a:p>
            <a:pPr algn="l" rtl="0"/>
            <a:r>
              <a:rPr lang="en-US" sz="1600" dirty="0"/>
              <a:t>Blood glucose and thyroid function surveillance in infertile females may allow for an early diagnosis of type 1 diabetes and associated thyroid disease.</a:t>
            </a:r>
          </a:p>
          <a:p>
            <a:pPr marL="109707" indent="0" algn="l" rtl="0">
              <a:buNone/>
            </a:pPr>
            <a:endParaRPr lang="en-US" sz="1600" dirty="0"/>
          </a:p>
          <a:p>
            <a:pPr algn="l" rtl="0"/>
            <a:r>
              <a:rPr lang="en-US" sz="1600" dirty="0"/>
              <a:t>PCOS and its related traits are frequent findings in women with type 1 diabetes. </a:t>
            </a:r>
          </a:p>
          <a:p>
            <a:pPr algn="l" rtl="0"/>
            <a:r>
              <a:rPr lang="en-US" sz="1600" dirty="0"/>
              <a:t>PCOS may contribute to the subfertility Hence, </a:t>
            </a:r>
            <a:r>
              <a:rPr lang="en-US" sz="1600" u="sng" dirty="0">
                <a:solidFill>
                  <a:srgbClr val="FF0000"/>
                </a:solidFill>
              </a:rPr>
              <a:t>screening for PCOS and androgen excess should be included in current guidelines for the management of type 1 diabetes in women.</a:t>
            </a:r>
          </a:p>
          <a:p>
            <a:pPr algn="l" rtl="0"/>
            <a:endParaRPr lang="en-US" sz="1600" u="sng" dirty="0">
              <a:solidFill>
                <a:srgbClr val="FF0000"/>
              </a:solidFill>
            </a:endParaRPr>
          </a:p>
          <a:p>
            <a:pPr algn="l" rtl="0"/>
            <a:endParaRPr lang="ar-IQ"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708921"/>
            <a:ext cx="4355976" cy="194421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797152"/>
            <a:ext cx="4355976" cy="194421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28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928992" cy="2736304"/>
          </a:xfrm>
          <a:prstGeom prst="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marL="285696" indent="-285696" algn="l" rtl="0">
              <a:buFont typeface="Wingdings" pitchFamily="2" charset="2"/>
              <a:buChar char="q"/>
            </a:pPr>
            <a:r>
              <a:rPr lang="en-US" sz="1500" dirty="0">
                <a:solidFill>
                  <a:schemeClr val="tx1"/>
                </a:solidFill>
              </a:rPr>
              <a:t>A 30-years-old woman with primary subfertility of 3 years and previous failed attempts  IUI was  reviewed for IVF treatment. </a:t>
            </a:r>
          </a:p>
          <a:p>
            <a:pPr marL="285696" indent="-285696" algn="l" rtl="0">
              <a:buFont typeface="Wingdings" pitchFamily="2" charset="2"/>
              <a:buChar char="§"/>
            </a:pPr>
            <a:r>
              <a:rPr lang="en-US" sz="1500" dirty="0">
                <a:solidFill>
                  <a:schemeClr val="tx1"/>
                </a:solidFill>
              </a:rPr>
              <a:t>She was known to have type 1 diabetes. </a:t>
            </a:r>
          </a:p>
          <a:p>
            <a:pPr marL="285696" indent="-285696" algn="l" rtl="0">
              <a:buFont typeface="Wingdings" pitchFamily="2" charset="2"/>
              <a:buChar char="§"/>
            </a:pPr>
            <a:r>
              <a:rPr lang="en-US" sz="1500" dirty="0">
                <a:solidFill>
                  <a:schemeClr val="tx1"/>
                </a:solidFill>
              </a:rPr>
              <a:t>BMI was 24 kg/m2 and  HbA1c 12%. </a:t>
            </a:r>
          </a:p>
          <a:p>
            <a:pPr marL="285696" indent="-285696" algn="l" rtl="0">
              <a:buFont typeface="Wingdings" pitchFamily="2" charset="2"/>
              <a:buChar char="§"/>
            </a:pPr>
            <a:r>
              <a:rPr lang="en-US" sz="1500" dirty="0">
                <a:solidFill>
                  <a:schemeClr val="tx1"/>
                </a:solidFill>
              </a:rPr>
              <a:t>Her partner  SFA was normal</a:t>
            </a:r>
          </a:p>
          <a:p>
            <a:pPr algn="l" rtl="0"/>
            <a:r>
              <a:rPr lang="en-US" sz="1500" dirty="0">
                <a:solidFill>
                  <a:schemeClr val="tx1"/>
                </a:solidFill>
              </a:rPr>
              <a:t>She was referred to the endocrinologist for tighter glycemic control, following which IVF treatment was commenced. </a:t>
            </a:r>
          </a:p>
          <a:p>
            <a:pPr marL="285696" indent="-285696" algn="l" rtl="0">
              <a:buFont typeface="Wingdings" pitchFamily="2" charset="2"/>
              <a:buChar char="Ø"/>
            </a:pPr>
            <a:r>
              <a:rPr lang="en-US" sz="1500" dirty="0">
                <a:solidFill>
                  <a:schemeClr val="tx1"/>
                </a:solidFill>
              </a:rPr>
              <a:t>On the day of OPU her  FBS was 10 mmol/L  &amp;  HbA1c was 8%. </a:t>
            </a:r>
          </a:p>
          <a:p>
            <a:pPr marL="285696" indent="-285696" algn="l" rtl="0">
              <a:buFont typeface="Wingdings" pitchFamily="2" charset="2"/>
              <a:buChar char="ü"/>
            </a:pPr>
            <a:r>
              <a:rPr lang="en-US" sz="1500" dirty="0">
                <a:solidFill>
                  <a:schemeClr val="tx1"/>
                </a:solidFill>
              </a:rPr>
              <a:t>E2 level before OPU was 10,120 pmol/L and 12  oocytes were retrieved, of which nine fertilized. </a:t>
            </a:r>
          </a:p>
          <a:p>
            <a:pPr marL="285696" indent="-285696" algn="l" rtl="0">
              <a:buFont typeface="Wingdings" pitchFamily="2" charset="2"/>
              <a:buChar char="ü"/>
            </a:pPr>
            <a:r>
              <a:rPr lang="en-US" sz="1500" dirty="0">
                <a:solidFill>
                  <a:schemeClr val="tx1"/>
                </a:solidFill>
              </a:rPr>
              <a:t>She complained of abdominal bloating, nausea and a smelly vaginal discharge from day 5 after the retrieval.</a:t>
            </a:r>
            <a:endParaRPr lang="ar-IQ" sz="1500" dirty="0">
              <a:solidFill>
                <a:schemeClr val="tx1"/>
              </a:solidFill>
            </a:endParaRPr>
          </a:p>
        </p:txBody>
      </p:sp>
      <p:sp>
        <p:nvSpPr>
          <p:cNvPr id="4" name="Content Placeholder 4"/>
          <p:cNvSpPr txBox="1">
            <a:spLocks/>
          </p:cNvSpPr>
          <p:nvPr/>
        </p:nvSpPr>
        <p:spPr>
          <a:xfrm>
            <a:off x="107504" y="4436234"/>
            <a:ext cx="3528392" cy="2305134"/>
          </a:xfrm>
          <a:prstGeom prst="rect">
            <a:avLst/>
          </a:prstGeom>
          <a:ln w="28575">
            <a:solidFill>
              <a:schemeClr val="accent1"/>
            </a:solidFill>
          </a:ln>
        </p:spPr>
        <p:txBody>
          <a:bodyPr lIns="91423" tIns="45711" rIns="91423" bIns="45711">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66820" indent="-457113" algn="l" rtl="0">
              <a:buClr>
                <a:srgbClr val="A04DA3"/>
              </a:buClr>
              <a:buFont typeface="+mj-lt"/>
              <a:buAutoNum type="arabicPeriod"/>
            </a:pPr>
            <a:r>
              <a:rPr lang="en-US" sz="1200" b="1" dirty="0"/>
              <a:t>Pre-pregnancy counselling </a:t>
            </a:r>
          </a:p>
          <a:p>
            <a:pPr marL="566820" indent="-457113" algn="l" rtl="0">
              <a:buClr>
                <a:srgbClr val="A04DA3"/>
              </a:buClr>
              <a:buFont typeface="+mj-lt"/>
              <a:buAutoNum type="arabicPeriod"/>
            </a:pPr>
            <a:r>
              <a:rPr lang="en-US" sz="1200" b="1" dirty="0"/>
              <a:t>Take a higher dose of folic acid</a:t>
            </a:r>
          </a:p>
          <a:p>
            <a:pPr marL="623960" indent="-514252" algn="l" rtl="0">
              <a:buFont typeface="+mj-lt"/>
              <a:buAutoNum type="arabicPeriod"/>
            </a:pPr>
            <a:r>
              <a:rPr lang="en-US" sz="1200" b="1" dirty="0"/>
              <a:t>lifestyle modification </a:t>
            </a:r>
          </a:p>
          <a:p>
            <a:pPr marL="623960" indent="-514252" algn="l" rtl="0">
              <a:buFont typeface="+mj-lt"/>
              <a:buAutoNum type="arabicPeriod"/>
            </a:pPr>
            <a:r>
              <a:rPr lang="en-US" sz="1200" b="1" dirty="0"/>
              <a:t>multidisciplinary medical care </a:t>
            </a:r>
          </a:p>
          <a:p>
            <a:pPr marL="623960" indent="-514252" algn="l" rtl="0">
              <a:buFont typeface="+mj-lt"/>
              <a:buAutoNum type="arabicPeriod"/>
            </a:pPr>
            <a:r>
              <a:rPr lang="en-US" sz="1200" b="1" dirty="0"/>
              <a:t>substituting teratogenic medications for safer ones</a:t>
            </a:r>
          </a:p>
          <a:p>
            <a:pPr marL="623960" indent="-514252" algn="l" rtl="0">
              <a:buFont typeface="+mj-lt"/>
              <a:buAutoNum type="arabicPeriod"/>
            </a:pPr>
            <a:r>
              <a:rPr lang="en-US" sz="1200" b="1" dirty="0"/>
              <a:t>Check the patient  vaccination (rubella or MMR)</a:t>
            </a:r>
          </a:p>
          <a:p>
            <a:pPr marL="623960" indent="-514252" algn="l" rtl="0">
              <a:buFont typeface="+mj-lt"/>
              <a:buAutoNum type="arabicPeriod"/>
            </a:pPr>
            <a:endParaRPr lang="ar-IQ" sz="1200" b="1" dirty="0"/>
          </a:p>
          <a:p>
            <a:pPr marL="566820" indent="-457113" algn="l" rtl="0">
              <a:buClr>
                <a:srgbClr val="A04DA3"/>
              </a:buClr>
              <a:buFont typeface="+mj-lt"/>
              <a:buAutoNum type="arabicPeriod"/>
            </a:pPr>
            <a:endParaRPr lang="en-US" sz="1200" b="1" dirty="0"/>
          </a:p>
          <a:p>
            <a:pPr marL="566820" indent="-457113" algn="l" rtl="0">
              <a:buClr>
                <a:srgbClr val="A04DA3"/>
              </a:buClr>
              <a:buFont typeface="+mj-lt"/>
              <a:buAutoNum type="arabicPeriod"/>
            </a:pPr>
            <a:endParaRPr lang="en-US" sz="1200" b="1" dirty="0"/>
          </a:p>
          <a:p>
            <a:pPr marL="109707" indent="0" algn="l" rtl="0">
              <a:buNone/>
            </a:pPr>
            <a:endParaRPr lang="ar-IQ" sz="1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6" y="3572138"/>
            <a:ext cx="3509370" cy="8640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779912" y="3572138"/>
            <a:ext cx="5256584" cy="1729071"/>
          </a:xfrm>
          <a:prstGeom prst="roundRect">
            <a:avLst/>
          </a:prstGeom>
          <a:solidFill>
            <a:schemeClr val="bg1">
              <a:lumMod val="9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marL="285696" indent="-285696" algn="l" rtl="0">
              <a:buFont typeface="Wingdings" pitchFamily="2" charset="2"/>
              <a:buChar char="ü"/>
            </a:pPr>
            <a:r>
              <a:rPr lang="en-US" sz="1200" b="1" dirty="0">
                <a:solidFill>
                  <a:schemeClr val="tx1"/>
                </a:solidFill>
                <a:latin typeface="Sabon-Roman"/>
              </a:rPr>
              <a:t>Commencement of  COS will affect glycemic control because of the change in hormonal milieu and associated stress.</a:t>
            </a:r>
          </a:p>
          <a:p>
            <a:pPr marL="285696" indent="-285696" algn="l" rtl="0">
              <a:buFont typeface="Wingdings" pitchFamily="2" charset="2"/>
              <a:buChar char="ü"/>
            </a:pPr>
            <a:r>
              <a:rPr lang="en-US" sz="1200" b="1" dirty="0">
                <a:solidFill>
                  <a:schemeClr val="tx1"/>
                </a:solidFill>
                <a:latin typeface="Sabon-Roman"/>
              </a:rPr>
              <a:t>As with any other diabetic patient undergoing a surgical procedure, the woman will require antibiotic prophylaxis with oocyte retrieval. </a:t>
            </a:r>
          </a:p>
          <a:p>
            <a:pPr marL="285696" indent="-285696" algn="l" rtl="0">
              <a:buFont typeface="Wingdings" pitchFamily="2" charset="2"/>
              <a:buChar char="ü"/>
            </a:pPr>
            <a:r>
              <a:rPr lang="en-US" sz="1200" b="1" dirty="0">
                <a:solidFill>
                  <a:schemeClr val="tx1"/>
                </a:solidFill>
                <a:latin typeface="Sabon-Roman"/>
              </a:rPr>
              <a:t>As diabetes is a major medical illness, thromboprophylaxis risk assessment should be undertaken and thromboprophylaxis administered if indicated.</a:t>
            </a:r>
            <a:endParaRPr lang="ar-IQ" sz="1200" b="1" dirty="0">
              <a:solidFill>
                <a:schemeClr val="tx1"/>
              </a:solidFill>
            </a:endParaRPr>
          </a:p>
        </p:txBody>
      </p:sp>
      <p:sp>
        <p:nvSpPr>
          <p:cNvPr id="7" name="Rounded Rectangle 6"/>
          <p:cNvSpPr/>
          <p:nvPr/>
        </p:nvSpPr>
        <p:spPr>
          <a:xfrm>
            <a:off x="3779912" y="5445224"/>
            <a:ext cx="5256584" cy="1268760"/>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marL="171418" indent="-171418" algn="l" rtl="0">
              <a:buFont typeface="Wingdings" pitchFamily="2" charset="2"/>
              <a:buChar char="q"/>
            </a:pPr>
            <a:r>
              <a:rPr lang="en-US" sz="1200" b="1" dirty="0">
                <a:solidFill>
                  <a:schemeClr val="tx1"/>
                </a:solidFill>
                <a:latin typeface="Sabon-Roman"/>
              </a:rPr>
              <a:t>OHSS  should always be ruled  out </a:t>
            </a:r>
          </a:p>
          <a:p>
            <a:pPr algn="l" rtl="0"/>
            <a:endParaRPr lang="en-US" sz="1200" b="1" dirty="0">
              <a:solidFill>
                <a:schemeClr val="tx1"/>
              </a:solidFill>
              <a:latin typeface="Sabon-Roman"/>
            </a:endParaRPr>
          </a:p>
          <a:p>
            <a:pPr marL="171418" indent="-171418" algn="l" rtl="0">
              <a:buFont typeface="Wingdings" pitchFamily="2" charset="2"/>
              <a:buChar char="q"/>
            </a:pPr>
            <a:r>
              <a:rPr lang="en-US" sz="1200" b="1" dirty="0">
                <a:solidFill>
                  <a:schemeClr val="tx1"/>
                </a:solidFill>
                <a:latin typeface="Sabon-Roman"/>
              </a:rPr>
              <a:t>the woman’s symptoms could be related to infection and she will therefore require infection screening. </a:t>
            </a:r>
          </a:p>
          <a:p>
            <a:pPr algn="l" rtl="0"/>
            <a:endParaRPr lang="en-US" sz="1200" b="1" dirty="0">
              <a:solidFill>
                <a:schemeClr val="tx1"/>
              </a:solidFill>
              <a:latin typeface="Sabon-Roman"/>
            </a:endParaRPr>
          </a:p>
          <a:p>
            <a:pPr marL="171418" indent="-171418" algn="l" rtl="0">
              <a:buFont typeface="Wingdings" pitchFamily="2" charset="2"/>
              <a:buChar char="q"/>
            </a:pPr>
            <a:r>
              <a:rPr lang="en-US" sz="1200" b="1" dirty="0">
                <a:solidFill>
                  <a:schemeClr val="tx1"/>
                </a:solidFill>
                <a:latin typeface="Sabon-Roman"/>
              </a:rPr>
              <a:t>Glycemic control should be checked and maintained.</a:t>
            </a:r>
            <a:endParaRPr lang="ar-IQ" sz="1200" b="1" dirty="0">
              <a:solidFill>
                <a:schemeClr val="tx1"/>
              </a:solidFill>
            </a:endParaRPr>
          </a:p>
        </p:txBody>
      </p:sp>
    </p:spTree>
    <p:extLst>
      <p:ext uri="{BB962C8B-B14F-4D97-AF65-F5344CB8AC3E}">
        <p14:creationId xmlns:p14="http://schemas.microsoft.com/office/powerpoint/2010/main" val="413155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435280" cy="1008112"/>
          </a:xfrm>
          <a:solidFill>
            <a:schemeClr val="accent2">
              <a:lumMod val="20000"/>
              <a:lumOff val="80000"/>
            </a:schemeClr>
          </a:solidFill>
          <a:ln w="38100">
            <a:solidFill>
              <a:schemeClr val="accent1"/>
            </a:solidFill>
          </a:ln>
        </p:spPr>
        <p:txBody>
          <a:bodyPr/>
          <a:lstStyle/>
          <a:p>
            <a:r>
              <a:rPr lang="en-US" dirty="0"/>
              <a:t>Recommendations </a:t>
            </a:r>
            <a:endParaRPr lang="ar-IQ" dirty="0"/>
          </a:p>
        </p:txBody>
      </p:sp>
      <p:sp>
        <p:nvSpPr>
          <p:cNvPr id="3" name="Content Placeholder 2"/>
          <p:cNvSpPr>
            <a:spLocks noGrp="1"/>
          </p:cNvSpPr>
          <p:nvPr>
            <p:ph idx="1"/>
          </p:nvPr>
        </p:nvSpPr>
        <p:spPr>
          <a:xfrm>
            <a:off x="457200" y="1916832"/>
            <a:ext cx="8435280" cy="4657704"/>
          </a:xfrm>
          <a:ln w="38100">
            <a:solidFill>
              <a:schemeClr val="accent1"/>
            </a:solidFill>
          </a:ln>
        </p:spPr>
        <p:txBody>
          <a:bodyPr>
            <a:normAutofit/>
          </a:bodyPr>
          <a:lstStyle/>
          <a:p>
            <a:pPr algn="l" rtl="0">
              <a:buFont typeface="Wingdings" pitchFamily="2" charset="2"/>
              <a:buChar char="q"/>
            </a:pPr>
            <a:r>
              <a:rPr lang="en-US" sz="2000" dirty="0"/>
              <a:t>For patients with diabetes undergoing ART, tight glycemic control is associated with normal ovarian response, fertilization and cleavage rates and pre-embryonic development. </a:t>
            </a:r>
          </a:p>
          <a:p>
            <a:pPr algn="l" rtl="0">
              <a:buFont typeface="Wingdings" pitchFamily="2" charset="2"/>
              <a:buChar char="q"/>
            </a:pPr>
            <a:r>
              <a:rPr lang="en-US" sz="2000" dirty="0"/>
              <a:t>Preconception counseling for good glycemic control is the key for good pregnancy outcome</a:t>
            </a:r>
          </a:p>
          <a:p>
            <a:pPr algn="l" rtl="0">
              <a:buFont typeface="Wingdings" pitchFamily="2" charset="2"/>
              <a:buChar char="q"/>
            </a:pPr>
            <a:endParaRPr lang="en-US" sz="2000" dirty="0"/>
          </a:p>
          <a:p>
            <a:pPr algn="l" rtl="0">
              <a:buFont typeface="Wingdings" pitchFamily="2" charset="2"/>
              <a:buChar char="q"/>
            </a:pPr>
            <a:r>
              <a:rPr lang="en-US" sz="2000" dirty="0"/>
              <a:t>Optimal BMI maintenance is required for better glycemic control and ovarian response.</a:t>
            </a:r>
          </a:p>
          <a:p>
            <a:pPr marL="109707" indent="0" algn="l" rtl="0">
              <a:buNone/>
            </a:pPr>
            <a:endParaRPr lang="en-US" sz="2000" dirty="0"/>
          </a:p>
          <a:p>
            <a:pPr algn="l" rtl="0">
              <a:buFont typeface="Wingdings" pitchFamily="2" charset="2"/>
              <a:buChar char="q"/>
            </a:pPr>
            <a:r>
              <a:rPr lang="en-US" sz="2000" dirty="0"/>
              <a:t>In patients with diabetes with OPU , antibiotic and thromboprophylaxis precautions should be taken to reduce the risk of infection and thromboembolism</a:t>
            </a:r>
            <a:endParaRPr lang="ar-IQ" sz="2000" dirty="0"/>
          </a:p>
        </p:txBody>
      </p:sp>
    </p:spTree>
    <p:extLst>
      <p:ext uri="{BB962C8B-B14F-4D97-AF65-F5344CB8AC3E}">
        <p14:creationId xmlns:p14="http://schemas.microsoft.com/office/powerpoint/2010/main" val="164747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8"/>
            <a:ext cx="8458200" cy="1243137"/>
          </a:xfrm>
        </p:spPr>
        <p:txBody>
          <a:bodyPr>
            <a:normAutofit fontScale="90000"/>
          </a:bodyPr>
          <a:lstStyle/>
          <a:p>
            <a:r>
              <a:rPr lang="en-US" dirty="0"/>
              <a:t>The Patient With Thyroid Disease </a:t>
            </a:r>
            <a:endParaRPr lang="ar-IQ" dirty="0"/>
          </a:p>
        </p:txBody>
      </p:sp>
      <p:sp>
        <p:nvSpPr>
          <p:cNvPr id="3" name="Subtitle 2"/>
          <p:cNvSpPr>
            <a:spLocks noGrp="1"/>
          </p:cNvSpPr>
          <p:nvPr>
            <p:ph type="subTitle" idx="1"/>
          </p:nvPr>
        </p:nvSpPr>
        <p:spPr>
          <a:xfrm>
            <a:off x="457200" y="3933056"/>
            <a:ext cx="4906888" cy="1719482"/>
          </a:xfrm>
        </p:spPr>
        <p:txBody>
          <a:bodyPr/>
          <a:lstStyle/>
          <a:p>
            <a:endParaRPr lang="ar-IQ"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33057"/>
            <a:ext cx="4968552" cy="2160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46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224136"/>
          </a:xfrm>
          <a:solidFill>
            <a:schemeClr val="accent2">
              <a:lumMod val="40000"/>
              <a:lumOff val="60000"/>
            </a:schemeClr>
          </a:solidFill>
          <a:ln w="38100">
            <a:solidFill>
              <a:schemeClr val="accent1"/>
            </a:solidFill>
          </a:ln>
        </p:spPr>
        <p:txBody>
          <a:bodyPr/>
          <a:lstStyle/>
          <a:p>
            <a:r>
              <a:rPr lang="en-US" dirty="0"/>
              <a:t>Background </a:t>
            </a:r>
            <a:endParaRPr lang="ar-IQ" dirty="0"/>
          </a:p>
        </p:txBody>
      </p:sp>
      <p:sp>
        <p:nvSpPr>
          <p:cNvPr id="3" name="Content Placeholder 2"/>
          <p:cNvSpPr>
            <a:spLocks noGrp="1"/>
          </p:cNvSpPr>
          <p:nvPr>
            <p:ph idx="1"/>
          </p:nvPr>
        </p:nvSpPr>
        <p:spPr>
          <a:ln w="38100">
            <a:solidFill>
              <a:schemeClr val="tx1">
                <a:lumMod val="50000"/>
                <a:lumOff val="50000"/>
              </a:schemeClr>
            </a:solidFill>
          </a:ln>
        </p:spPr>
        <p:txBody>
          <a:bodyPr>
            <a:normAutofit/>
          </a:bodyPr>
          <a:lstStyle/>
          <a:p>
            <a:pPr algn="l" rtl="0"/>
            <a:r>
              <a:rPr lang="en-US" sz="1800" dirty="0"/>
              <a:t>The management of women with thyroid disease preconceptually and during pregnancy is important &amp; Adequate treatment and control  is associated with good obstetric outcome</a:t>
            </a:r>
          </a:p>
          <a:p>
            <a:pPr algn="l" rtl="0"/>
            <a:r>
              <a:rPr lang="en-US" sz="1800" dirty="0"/>
              <a:t>Several controversies are there </a:t>
            </a:r>
          </a:p>
          <a:p>
            <a:pPr marL="452542" indent="-342835" algn="l" rtl="0">
              <a:buFont typeface="+mj-lt"/>
              <a:buAutoNum type="arabicPeriod"/>
            </a:pPr>
            <a:r>
              <a:rPr lang="en-US" sz="1800" dirty="0"/>
              <a:t>  universal screening of pregnant women for thyroid disease</a:t>
            </a:r>
          </a:p>
          <a:p>
            <a:pPr marL="452542" indent="-342835" algn="l" rtl="0">
              <a:buFont typeface="+mj-lt"/>
              <a:buAutoNum type="arabicPeriod"/>
            </a:pPr>
            <a:r>
              <a:rPr lang="en-US" sz="1800" dirty="0"/>
              <a:t> thresholds at which treatment should be commenced in newly diagnosed subclinical disease </a:t>
            </a:r>
          </a:p>
          <a:p>
            <a:pPr marL="452542" indent="-342835" algn="l" rtl="0">
              <a:buFont typeface="+mj-lt"/>
              <a:buAutoNum type="arabicPeriod"/>
            </a:pPr>
            <a:r>
              <a:rPr lang="en-US" sz="1800" dirty="0"/>
              <a:t> whether to treat euthyroid thyroid peroxidase (TPO) antibody positive women</a:t>
            </a:r>
          </a:p>
          <a:p>
            <a:pPr marL="452542" indent="-342835" algn="l" rtl="0">
              <a:buFont typeface="+mj-lt"/>
              <a:buAutoNum type="arabicPeriod"/>
            </a:pPr>
            <a:r>
              <a:rPr lang="en-US" sz="1800" dirty="0"/>
              <a:t>It should also be noted that reference ranges for thyroid function tests vary according to the laboratory assay, ethnicity of the population and stage of pregnancy</a:t>
            </a:r>
          </a:p>
          <a:p>
            <a:pPr algn="l" rtl="0"/>
            <a:endParaRPr lang="ar-IQ" sz="1800" dirty="0"/>
          </a:p>
        </p:txBody>
      </p:sp>
    </p:spTree>
    <p:extLst>
      <p:ext uri="{BB962C8B-B14F-4D97-AF65-F5344CB8AC3E}">
        <p14:creationId xmlns:p14="http://schemas.microsoft.com/office/powerpoint/2010/main" val="419779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6712"/>
            <a:ext cx="8382000" cy="1224136"/>
          </a:xfrm>
          <a:solidFill>
            <a:schemeClr val="accent2">
              <a:lumMod val="20000"/>
              <a:lumOff val="80000"/>
            </a:schemeClr>
          </a:solidFill>
          <a:ln w="28575">
            <a:solidFill>
              <a:schemeClr val="accent2"/>
            </a:solidFill>
          </a:ln>
        </p:spPr>
        <p:txBody>
          <a:bodyPr/>
          <a:lstStyle/>
          <a:p>
            <a:r>
              <a:rPr lang="en-US" b="1" dirty="0"/>
              <a:t>Obstetric complications </a:t>
            </a:r>
            <a:endParaRPr lang="ar-IQ" b="1" dirty="0"/>
          </a:p>
        </p:txBody>
      </p:sp>
      <p:sp>
        <p:nvSpPr>
          <p:cNvPr id="3" name="Text Placeholder 2"/>
          <p:cNvSpPr>
            <a:spLocks noGrp="1"/>
          </p:cNvSpPr>
          <p:nvPr>
            <p:ph type="body" idx="1"/>
          </p:nvPr>
        </p:nvSpPr>
        <p:spPr>
          <a:xfrm>
            <a:off x="381000" y="2244970"/>
            <a:ext cx="4041648" cy="751982"/>
          </a:xfrm>
        </p:spPr>
        <p:txBody>
          <a:bodyPr/>
          <a:lstStyle/>
          <a:p>
            <a:pPr algn="ctr" rtl="0"/>
            <a:r>
              <a:rPr lang="en-US" sz="1400" dirty="0"/>
              <a:t>Obstetric complications associated with</a:t>
            </a:r>
          </a:p>
          <a:p>
            <a:pPr algn="ctr" rtl="0"/>
            <a:r>
              <a:rPr lang="en-US" sz="1400" dirty="0"/>
              <a:t>untreated overt  maternal hypothyroidism</a:t>
            </a:r>
            <a:endParaRPr lang="ar-IQ" sz="1400" dirty="0"/>
          </a:p>
        </p:txBody>
      </p:sp>
      <p:sp>
        <p:nvSpPr>
          <p:cNvPr id="4" name="Text Placeholder 3"/>
          <p:cNvSpPr>
            <a:spLocks noGrp="1"/>
          </p:cNvSpPr>
          <p:nvPr>
            <p:ph type="body" sz="half" idx="3"/>
          </p:nvPr>
        </p:nvSpPr>
        <p:spPr>
          <a:xfrm>
            <a:off x="4721226" y="2244970"/>
            <a:ext cx="4041775" cy="751982"/>
          </a:xfrm>
        </p:spPr>
        <p:txBody>
          <a:bodyPr/>
          <a:lstStyle/>
          <a:p>
            <a:pPr algn="ctr" rtl="0"/>
            <a:r>
              <a:rPr lang="en-US" sz="1400" dirty="0"/>
              <a:t>Complications associated with uncontrolled</a:t>
            </a:r>
          </a:p>
          <a:p>
            <a:pPr algn="ctr" rtl="0"/>
            <a:r>
              <a:rPr lang="en-US" sz="1400" dirty="0"/>
              <a:t>maternal thyrotoxicosis</a:t>
            </a:r>
            <a:endParaRPr lang="ar-IQ" sz="1400" dirty="0"/>
          </a:p>
        </p:txBody>
      </p:sp>
      <p:sp>
        <p:nvSpPr>
          <p:cNvPr id="5" name="Content Placeholder 4"/>
          <p:cNvSpPr>
            <a:spLocks noGrp="1"/>
          </p:cNvSpPr>
          <p:nvPr>
            <p:ph sz="quarter" idx="2"/>
          </p:nvPr>
        </p:nvSpPr>
        <p:spPr>
          <a:xfrm>
            <a:off x="381000" y="2996952"/>
            <a:ext cx="4041648" cy="3597767"/>
          </a:xfrm>
          <a:ln>
            <a:solidFill>
              <a:schemeClr val="accent2"/>
            </a:solidFill>
          </a:ln>
        </p:spPr>
        <p:txBody>
          <a:bodyPr/>
          <a:lstStyle/>
          <a:p>
            <a:pPr algn="l" rtl="0"/>
            <a:r>
              <a:rPr lang="en-US" dirty="0"/>
              <a:t>Miscarriage (1</a:t>
            </a:r>
            <a:r>
              <a:rPr lang="en-US" baseline="30000" dirty="0"/>
              <a:t>st</a:t>
            </a:r>
            <a:r>
              <a:rPr lang="en-US" dirty="0"/>
              <a:t> &amp; 2</a:t>
            </a:r>
            <a:r>
              <a:rPr lang="en-US" baseline="30000" dirty="0"/>
              <a:t>nd</a:t>
            </a:r>
            <a:r>
              <a:rPr lang="en-US" dirty="0"/>
              <a:t> trimester)</a:t>
            </a:r>
          </a:p>
          <a:p>
            <a:pPr algn="l" rtl="0"/>
            <a:r>
              <a:rPr lang="en-US" dirty="0"/>
              <a:t>Preterm birth</a:t>
            </a:r>
          </a:p>
          <a:p>
            <a:pPr algn="l" rtl="0"/>
            <a:r>
              <a:rPr lang="en-US" dirty="0"/>
              <a:t>LBW</a:t>
            </a:r>
          </a:p>
          <a:p>
            <a:pPr algn="l" rtl="0"/>
            <a:r>
              <a:rPr lang="en-US" dirty="0"/>
              <a:t>PIH</a:t>
            </a:r>
          </a:p>
          <a:p>
            <a:pPr algn="l" rtl="0"/>
            <a:r>
              <a:rPr lang="en-US" dirty="0"/>
              <a:t>Stillbirth</a:t>
            </a:r>
          </a:p>
          <a:p>
            <a:pPr algn="l" rtl="0"/>
            <a:r>
              <a:rPr lang="en-US" dirty="0"/>
              <a:t>PE</a:t>
            </a:r>
          </a:p>
          <a:p>
            <a:pPr algn="l" rtl="0"/>
            <a:r>
              <a:rPr lang="en-US" dirty="0"/>
              <a:t>Perinatal death</a:t>
            </a:r>
          </a:p>
          <a:p>
            <a:pPr algn="l" rtl="0"/>
            <a:r>
              <a:rPr lang="en-US" dirty="0"/>
              <a:t>Anemia</a:t>
            </a:r>
          </a:p>
          <a:p>
            <a:pPr algn="l" rtl="0"/>
            <a:r>
              <a:rPr lang="en-US" dirty="0"/>
              <a:t>PPH</a:t>
            </a:r>
            <a:endParaRPr lang="ar-IQ" dirty="0"/>
          </a:p>
        </p:txBody>
      </p:sp>
      <p:sp>
        <p:nvSpPr>
          <p:cNvPr id="6" name="Content Placeholder 5"/>
          <p:cNvSpPr>
            <a:spLocks noGrp="1"/>
          </p:cNvSpPr>
          <p:nvPr>
            <p:ph sz="quarter" idx="4"/>
          </p:nvPr>
        </p:nvSpPr>
        <p:spPr>
          <a:xfrm>
            <a:off x="4718305" y="2996952"/>
            <a:ext cx="4041775" cy="3597767"/>
          </a:xfrm>
          <a:ln>
            <a:solidFill>
              <a:schemeClr val="accent2"/>
            </a:solidFill>
          </a:ln>
        </p:spPr>
        <p:txBody>
          <a:bodyPr>
            <a:normAutofit fontScale="92500" lnSpcReduction="20000"/>
          </a:bodyPr>
          <a:lstStyle/>
          <a:p>
            <a:pPr algn="l" rtl="0"/>
            <a:r>
              <a:rPr lang="en-US" dirty="0"/>
              <a:t>Maternal thyroid storm (1</a:t>
            </a:r>
            <a:r>
              <a:rPr lang="en-US" baseline="30000" dirty="0"/>
              <a:t>st</a:t>
            </a:r>
            <a:r>
              <a:rPr lang="en-US" dirty="0"/>
              <a:t> &amp; 2</a:t>
            </a:r>
            <a:r>
              <a:rPr lang="en-US" baseline="30000" dirty="0"/>
              <a:t>nd</a:t>
            </a:r>
            <a:r>
              <a:rPr lang="en-US" dirty="0"/>
              <a:t> trimester)</a:t>
            </a:r>
          </a:p>
          <a:p>
            <a:pPr algn="l" rtl="0"/>
            <a:r>
              <a:rPr lang="en-US" dirty="0"/>
              <a:t>IUGR </a:t>
            </a:r>
          </a:p>
          <a:p>
            <a:pPr algn="l" rtl="0"/>
            <a:r>
              <a:rPr lang="en-US" dirty="0"/>
              <a:t>Fetal thyrotoxicosis</a:t>
            </a:r>
          </a:p>
          <a:p>
            <a:pPr algn="l" rtl="0"/>
            <a:r>
              <a:rPr lang="en-US" dirty="0"/>
              <a:t>Maternal CHF</a:t>
            </a:r>
          </a:p>
          <a:p>
            <a:pPr algn="l" rtl="0"/>
            <a:r>
              <a:rPr lang="en-US" dirty="0"/>
              <a:t>Fetal hypothyroidism</a:t>
            </a:r>
          </a:p>
          <a:p>
            <a:pPr algn="l" rtl="0"/>
            <a:r>
              <a:rPr lang="en-US" dirty="0"/>
              <a:t>PE </a:t>
            </a:r>
          </a:p>
          <a:p>
            <a:pPr algn="l" rtl="0"/>
            <a:r>
              <a:rPr lang="en-US" dirty="0"/>
              <a:t>Fetal goiter</a:t>
            </a:r>
          </a:p>
          <a:p>
            <a:pPr algn="l" rtl="0"/>
            <a:r>
              <a:rPr lang="en-US" dirty="0"/>
              <a:t>Placental abruption </a:t>
            </a:r>
          </a:p>
          <a:p>
            <a:pPr algn="l" rtl="0"/>
            <a:r>
              <a:rPr lang="en-US" dirty="0"/>
              <a:t>Stillbirth</a:t>
            </a:r>
          </a:p>
          <a:p>
            <a:pPr algn="l" rtl="0"/>
            <a:r>
              <a:rPr lang="en-US" dirty="0"/>
              <a:t>Preterm delivery</a:t>
            </a:r>
          </a:p>
          <a:p>
            <a:pPr algn="l" rtl="0"/>
            <a:r>
              <a:rPr lang="en-US" dirty="0"/>
              <a:t> Perinatal death</a:t>
            </a:r>
            <a:endParaRPr lang="ar-IQ" dirty="0"/>
          </a:p>
        </p:txBody>
      </p:sp>
    </p:spTree>
    <p:extLst>
      <p:ext uri="{BB962C8B-B14F-4D97-AF65-F5344CB8AC3E}">
        <p14:creationId xmlns:p14="http://schemas.microsoft.com/office/powerpoint/2010/main" val="43342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8382000" cy="720080"/>
          </a:xfrm>
          <a:solidFill>
            <a:schemeClr val="accent2">
              <a:lumMod val="20000"/>
              <a:lumOff val="80000"/>
            </a:schemeClr>
          </a:solidFill>
          <a:ln w="28575">
            <a:solidFill>
              <a:schemeClr val="accent1"/>
            </a:solidFill>
          </a:ln>
        </p:spPr>
        <p:txBody>
          <a:bodyPr>
            <a:normAutofit/>
          </a:bodyPr>
          <a:lstStyle/>
          <a:p>
            <a:r>
              <a:rPr lang="en-US" dirty="0"/>
              <a:t>Important points </a:t>
            </a:r>
            <a:endParaRPr lang="ar-IQ" dirty="0"/>
          </a:p>
        </p:txBody>
      </p:sp>
      <p:sp>
        <p:nvSpPr>
          <p:cNvPr id="3" name="Text Placeholder 2"/>
          <p:cNvSpPr>
            <a:spLocks noGrp="1"/>
          </p:cNvSpPr>
          <p:nvPr>
            <p:ph type="body" idx="1"/>
          </p:nvPr>
        </p:nvSpPr>
        <p:spPr>
          <a:xfrm>
            <a:off x="381000" y="1556792"/>
            <a:ext cx="4046984" cy="576064"/>
          </a:xfrm>
        </p:spPr>
        <p:txBody>
          <a:bodyPr/>
          <a:lstStyle/>
          <a:p>
            <a:pPr algn="l" rtl="0"/>
            <a:r>
              <a:rPr lang="en-US" dirty="0"/>
              <a:t>Hypothyroid disorder</a:t>
            </a:r>
            <a:endParaRPr lang="ar-IQ" dirty="0"/>
          </a:p>
        </p:txBody>
      </p:sp>
      <p:sp>
        <p:nvSpPr>
          <p:cNvPr id="4" name="Text Placeholder 3"/>
          <p:cNvSpPr>
            <a:spLocks noGrp="1"/>
          </p:cNvSpPr>
          <p:nvPr>
            <p:ph type="body" sz="half" idx="3"/>
          </p:nvPr>
        </p:nvSpPr>
        <p:spPr>
          <a:xfrm>
            <a:off x="4721226" y="1556792"/>
            <a:ext cx="4027239" cy="576064"/>
          </a:xfrm>
        </p:spPr>
        <p:txBody>
          <a:bodyPr/>
          <a:lstStyle/>
          <a:p>
            <a:pPr algn="l" rtl="0"/>
            <a:r>
              <a:rPr lang="en-US" dirty="0"/>
              <a:t>Hyperthyroid disorder</a:t>
            </a:r>
            <a:endParaRPr lang="ar-IQ" dirty="0"/>
          </a:p>
        </p:txBody>
      </p:sp>
      <p:sp>
        <p:nvSpPr>
          <p:cNvPr id="5" name="Content Placeholder 4"/>
          <p:cNvSpPr>
            <a:spLocks noGrp="1"/>
          </p:cNvSpPr>
          <p:nvPr>
            <p:ph sz="quarter" idx="2"/>
          </p:nvPr>
        </p:nvSpPr>
        <p:spPr>
          <a:xfrm>
            <a:off x="381000" y="2132857"/>
            <a:ext cx="4046984" cy="4461863"/>
          </a:xfrm>
          <a:ln>
            <a:solidFill>
              <a:schemeClr val="accent2"/>
            </a:solidFill>
          </a:ln>
        </p:spPr>
        <p:txBody>
          <a:bodyPr>
            <a:normAutofit fontScale="92500" lnSpcReduction="10000"/>
          </a:bodyPr>
          <a:lstStyle/>
          <a:p>
            <a:pPr algn="l" rtl="0"/>
            <a:r>
              <a:rPr lang="en-US" dirty="0"/>
              <a:t>In iodine replete countries, the incidence of hypothyroidism diagnosed before pregnancy is about 1%</a:t>
            </a:r>
          </a:p>
          <a:p>
            <a:pPr algn="l" rtl="0"/>
            <a:r>
              <a:rPr lang="en-US" dirty="0"/>
              <a:t>2.5% of pregnant women have subclinical hypothyroidism</a:t>
            </a:r>
          </a:p>
          <a:p>
            <a:pPr algn="l" rtl="0"/>
            <a:r>
              <a:rPr lang="en-US" dirty="0"/>
              <a:t>Worldwide iodine deficiency remains the leading cause of hypothyroidism. </a:t>
            </a:r>
          </a:p>
          <a:p>
            <a:pPr algn="l" rtl="0"/>
            <a:r>
              <a:rPr lang="en-US" dirty="0"/>
              <a:t>In affected countries the </a:t>
            </a:r>
            <a:r>
              <a:rPr lang="en-US" b="1" u="sng" dirty="0">
                <a:solidFill>
                  <a:srgbClr val="FF0000"/>
                </a:solidFill>
              </a:rPr>
              <a:t>WHO </a:t>
            </a:r>
            <a:r>
              <a:rPr lang="en-US" u="sng" dirty="0"/>
              <a:t>has recommended routine iodine supplementation to ensure a daily iodine intake of 250 </a:t>
            </a:r>
            <a:r>
              <a:rPr lang="en-US" u="sng" dirty="0" err="1"/>
              <a:t>μg</a:t>
            </a:r>
            <a:r>
              <a:rPr lang="en-US" u="sng" dirty="0"/>
              <a:t> during pregnancy and lactation</a:t>
            </a:r>
            <a:endParaRPr lang="ar-IQ" u="sng" dirty="0"/>
          </a:p>
        </p:txBody>
      </p:sp>
      <p:sp>
        <p:nvSpPr>
          <p:cNvPr id="6" name="Content Placeholder 5"/>
          <p:cNvSpPr>
            <a:spLocks noGrp="1"/>
          </p:cNvSpPr>
          <p:nvPr>
            <p:ph sz="quarter" idx="4"/>
          </p:nvPr>
        </p:nvSpPr>
        <p:spPr>
          <a:xfrm>
            <a:off x="4718305" y="2132857"/>
            <a:ext cx="4041775" cy="4461863"/>
          </a:xfrm>
          <a:ln>
            <a:solidFill>
              <a:schemeClr val="accent2"/>
            </a:solidFill>
          </a:ln>
        </p:spPr>
        <p:txBody>
          <a:bodyPr>
            <a:noAutofit/>
          </a:bodyPr>
          <a:lstStyle/>
          <a:p>
            <a:pPr algn="l" rtl="0"/>
            <a:r>
              <a:rPr lang="en-US" sz="1500" dirty="0"/>
              <a:t>The transplacental passage of TSH receptor </a:t>
            </a:r>
            <a:r>
              <a:rPr lang="en-US" sz="1500" dirty="0" err="1"/>
              <a:t>Ab</a:t>
            </a:r>
            <a:r>
              <a:rPr lang="en-US" sz="1500" dirty="0"/>
              <a:t> may cause fetal and/or neonatal hyperthyroidism in &lt; 1% of cases while antithyroid drugs can induce fetal hypothyroidism</a:t>
            </a:r>
          </a:p>
          <a:p>
            <a:pPr algn="l" rtl="0"/>
            <a:r>
              <a:rPr lang="en-US" sz="1500" dirty="0"/>
              <a:t>PTU has not been associated with any teratogenicity</a:t>
            </a:r>
          </a:p>
          <a:p>
            <a:pPr algn="l" rtl="0"/>
            <a:r>
              <a:rPr lang="en-US" sz="1500" dirty="0"/>
              <a:t>There has been an unproven causal link between carbimazole (or methimazole) and the rare benign scalp condition of aplasia cutis, esophageal atresia, choanal atresia and dysmorphic facial features in the fetus</a:t>
            </a:r>
          </a:p>
          <a:p>
            <a:pPr algn="l" rtl="0"/>
            <a:r>
              <a:rPr lang="en-US" sz="1500" dirty="0"/>
              <a:t>Because PTU is associated with the rare  SE of severe liver impairment, some have advocated converting treatment back to carbimazole in the 2</a:t>
            </a:r>
            <a:r>
              <a:rPr lang="en-US" sz="1500" baseline="30000" dirty="0"/>
              <a:t>nd</a:t>
            </a:r>
            <a:r>
              <a:rPr lang="en-US" sz="1500" dirty="0"/>
              <a:t> 3</a:t>
            </a:r>
            <a:r>
              <a:rPr lang="en-US" sz="1500" baseline="30000" dirty="0"/>
              <a:t>rd</a:t>
            </a:r>
            <a:r>
              <a:rPr lang="en-US" sz="1500" dirty="0"/>
              <a:t> trimester </a:t>
            </a:r>
            <a:endParaRPr lang="ar-IQ" sz="1500" dirty="0"/>
          </a:p>
        </p:txBody>
      </p:sp>
    </p:spTree>
    <p:extLst>
      <p:ext uri="{BB962C8B-B14F-4D97-AF65-F5344CB8AC3E}">
        <p14:creationId xmlns:p14="http://schemas.microsoft.com/office/powerpoint/2010/main" val="29849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435280" cy="864096"/>
          </a:xfrm>
          <a:solidFill>
            <a:schemeClr val="accent2">
              <a:lumMod val="20000"/>
              <a:lumOff val="80000"/>
            </a:schemeClr>
          </a:solidFill>
          <a:ln w="57150">
            <a:solidFill>
              <a:schemeClr val="accent1"/>
            </a:solidFill>
          </a:ln>
        </p:spPr>
        <p:txBody>
          <a:bodyPr>
            <a:normAutofit/>
          </a:bodyPr>
          <a:lstStyle/>
          <a:p>
            <a:r>
              <a:rPr lang="en-US" sz="2000" dirty="0"/>
              <a:t>Recommendations for thyroid function monitoring in pregnancy in the absence of trimester-specific reference ranges</a:t>
            </a:r>
            <a:endParaRPr lang="ar-IQ"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424936" cy="36004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51520" y="5373216"/>
            <a:ext cx="8496944" cy="1368152"/>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l" rtl="0"/>
            <a:r>
              <a:rPr lang="en-US" dirty="0">
                <a:solidFill>
                  <a:schemeClr val="tx1"/>
                </a:solidFill>
              </a:rPr>
              <a:t>Just as in pregnancy, thyroxin requirements are also increased with COS  during ART. Thus, women already on thyroxin replacement should also have a dosage increase in the region of </a:t>
            </a:r>
            <a:r>
              <a:rPr lang="en-US" b="1" u="sng" dirty="0">
                <a:solidFill>
                  <a:srgbClr val="FF0000"/>
                </a:solidFill>
              </a:rPr>
              <a:t>30%</a:t>
            </a:r>
            <a:r>
              <a:rPr lang="en-US" dirty="0">
                <a:solidFill>
                  <a:schemeClr val="tx1"/>
                </a:solidFill>
              </a:rPr>
              <a:t> at the start of such infertility treatment.</a:t>
            </a:r>
            <a:endParaRPr lang="ar-IQ" dirty="0">
              <a:solidFill>
                <a:schemeClr val="tx1"/>
              </a:solidFill>
            </a:endParaRPr>
          </a:p>
        </p:txBody>
      </p:sp>
      <p:sp>
        <p:nvSpPr>
          <p:cNvPr id="3" name="Oval 2"/>
          <p:cNvSpPr/>
          <p:nvPr/>
        </p:nvSpPr>
        <p:spPr>
          <a:xfrm>
            <a:off x="251520" y="2276872"/>
            <a:ext cx="2448272"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endParaRPr lang="ar-IQ"/>
          </a:p>
        </p:txBody>
      </p:sp>
      <p:cxnSp>
        <p:nvCxnSpPr>
          <p:cNvPr id="6" name="Straight Connector 5"/>
          <p:cNvCxnSpPr/>
          <p:nvPr/>
        </p:nvCxnSpPr>
        <p:spPr>
          <a:xfrm>
            <a:off x="3347864" y="2924944"/>
            <a:ext cx="20882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0152" y="2924944"/>
            <a:ext cx="23042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3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4608512" cy="648072"/>
          </a:xfrm>
          <a:solidFill>
            <a:schemeClr val="accent2"/>
          </a:solidFill>
          <a:ln w="76200">
            <a:solidFill>
              <a:schemeClr val="accent1"/>
            </a:solidFill>
          </a:ln>
        </p:spPr>
        <p:txBody>
          <a:bodyPr>
            <a:noAutofit/>
          </a:bodyPr>
          <a:lstStyle/>
          <a:p>
            <a:r>
              <a:rPr lang="en-US" sz="2800" b="1" dirty="0">
                <a:solidFill>
                  <a:schemeClr val="bg1"/>
                </a:solidFill>
              </a:rPr>
              <a:t>Thyroid autoimmunity </a:t>
            </a:r>
            <a:endParaRPr lang="ar-IQ" sz="2800" b="1" dirty="0">
              <a:solidFill>
                <a:schemeClr val="bg1"/>
              </a:solidFill>
            </a:endParaRPr>
          </a:p>
        </p:txBody>
      </p:sp>
      <p:sp>
        <p:nvSpPr>
          <p:cNvPr id="3" name="Content Placeholder 2"/>
          <p:cNvSpPr>
            <a:spLocks noGrp="1"/>
          </p:cNvSpPr>
          <p:nvPr>
            <p:ph sz="half" idx="1"/>
          </p:nvPr>
        </p:nvSpPr>
        <p:spPr>
          <a:xfrm>
            <a:off x="179512" y="1279365"/>
            <a:ext cx="4608512" cy="5389995"/>
          </a:xfrm>
          <a:solidFill>
            <a:schemeClr val="accent2">
              <a:lumMod val="40000"/>
              <a:lumOff val="60000"/>
            </a:schemeClr>
          </a:solidFill>
          <a:ln w="57150">
            <a:solidFill>
              <a:schemeClr val="accent1"/>
            </a:solidFill>
          </a:ln>
        </p:spPr>
        <p:txBody>
          <a:bodyPr>
            <a:noAutofit/>
          </a:bodyPr>
          <a:lstStyle/>
          <a:p>
            <a:pPr algn="l" rtl="0"/>
            <a:r>
              <a:rPr lang="en-US" sz="1300" dirty="0"/>
              <a:t>TAA  and following overt thyroid dysfunction lead to infertility and pregnancy and neonatal complications.</a:t>
            </a:r>
          </a:p>
          <a:p>
            <a:pPr algn="l" rtl="0"/>
            <a:r>
              <a:rPr lang="en-US" sz="1300" dirty="0"/>
              <a:t>it seems reasonable to screen for TSH concentrations and thyroid antibodies (including TPOAb and TgAb) in infertile women attempting spontaneous or assisted conception.</a:t>
            </a:r>
          </a:p>
          <a:p>
            <a:pPr algn="l" rtl="0"/>
            <a:r>
              <a:rPr lang="en-US" sz="1300" b="1" u="sng" dirty="0">
                <a:solidFill>
                  <a:srgbClr val="002060"/>
                </a:solidFill>
              </a:rPr>
              <a:t>it is  not clearly recommended or opposed whether ATA-positive women with normal thyroid function need levothyroxine during pregnancy</a:t>
            </a:r>
          </a:p>
          <a:p>
            <a:pPr marL="109707" indent="0" algn="l" rtl="0">
              <a:buNone/>
            </a:pPr>
            <a:endParaRPr lang="en-US" sz="1300" b="1" u="sng" dirty="0">
              <a:solidFill>
                <a:srgbClr val="002060"/>
              </a:solidFill>
            </a:endParaRPr>
          </a:p>
          <a:p>
            <a:pPr algn="l" rtl="0"/>
            <a:r>
              <a:rPr lang="en-US" sz="1300" dirty="0"/>
              <a:t>it confirmed the known increased risk of miscarriage and found a decreased chance of live birth in patients with positive thyroid autoantibodies</a:t>
            </a:r>
          </a:p>
          <a:p>
            <a:pPr algn="l" rtl="0"/>
            <a:r>
              <a:rPr lang="en-US" sz="1300" dirty="0"/>
              <a:t> TAI does not appear to have an impact on IVF/ICSI outcome in terms of </a:t>
            </a:r>
            <a:r>
              <a:rPr lang="en-US" sz="1300" dirty="0" err="1"/>
              <a:t>fertilisation</a:t>
            </a:r>
            <a:r>
              <a:rPr lang="en-US" sz="1300" dirty="0"/>
              <a:t>, implantation and clinical pregnancy</a:t>
            </a:r>
          </a:p>
          <a:p>
            <a:pPr marL="109707" indent="0" algn="l" rtl="0">
              <a:buNone/>
            </a:pPr>
            <a:endParaRPr lang="en-US" sz="1300" dirty="0"/>
          </a:p>
          <a:p>
            <a:pPr algn="l" rtl="0"/>
            <a:r>
              <a:rPr lang="en-US" sz="1300" dirty="0"/>
              <a:t>The use of levothyroxine in euthyroid women with thyroid peroxidase antibodies did not result in a higher rate of live births than placebo</a:t>
            </a:r>
          </a:p>
          <a:p>
            <a:pPr algn="l" rtl="0"/>
            <a:endParaRPr lang="ar-IQ" sz="1300"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42672" y="1340768"/>
            <a:ext cx="4021816" cy="2016224"/>
          </a:xfrm>
          <a:prstGeom prst="rect">
            <a:avLst/>
          </a:prstGeom>
          <a:solidFill>
            <a:schemeClr val="accent4">
              <a:lumMod val="75000"/>
            </a:schemeClr>
          </a:solidFill>
          <a:ln w="38100">
            <a:solidFill>
              <a:schemeClr val="accent1"/>
            </a:solidFill>
            <a:miter lim="800000"/>
            <a:headEnd/>
            <a:tailEnd/>
          </a:ln>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314" y="1988840"/>
            <a:ext cx="747799" cy="98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501008"/>
            <a:ext cx="4080198" cy="144016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2673" y="4077072"/>
            <a:ext cx="72949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5157192"/>
            <a:ext cx="4080198" cy="151216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5105892" y="5590447"/>
            <a:ext cx="1132550" cy="37804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dirty="0"/>
              <a:t>2019</a:t>
            </a:r>
            <a:endParaRPr lang="ar-IQ" dirty="0"/>
          </a:p>
        </p:txBody>
      </p:sp>
    </p:spTree>
    <p:extLst>
      <p:ext uri="{BB962C8B-B14F-4D97-AF65-F5344CB8AC3E}">
        <p14:creationId xmlns:p14="http://schemas.microsoft.com/office/powerpoint/2010/main" val="120642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080120"/>
          </a:xfrm>
          <a:solidFill>
            <a:schemeClr val="accent2">
              <a:lumMod val="40000"/>
              <a:lumOff val="60000"/>
            </a:schemeClr>
          </a:solidFill>
          <a:ln w="28575">
            <a:solidFill>
              <a:schemeClr val="tx1">
                <a:lumMod val="50000"/>
                <a:lumOff val="50000"/>
              </a:schemeClr>
            </a:solidFill>
          </a:ln>
        </p:spPr>
        <p:txBody>
          <a:bodyPr>
            <a:normAutofit fontScale="90000"/>
          </a:bodyPr>
          <a:lstStyle/>
          <a:p>
            <a:pPr algn="ctr"/>
            <a:r>
              <a:rPr lang="en-US" dirty="0"/>
              <a:t>the American Thyroid Association guidelines </a:t>
            </a:r>
            <a:endParaRPr lang="ar-IQ" dirty="0"/>
          </a:p>
        </p:txBody>
      </p:sp>
      <p:sp>
        <p:nvSpPr>
          <p:cNvPr id="3" name="Content Placeholder 2"/>
          <p:cNvSpPr>
            <a:spLocks noGrp="1"/>
          </p:cNvSpPr>
          <p:nvPr>
            <p:ph idx="1"/>
          </p:nvPr>
        </p:nvSpPr>
        <p:spPr>
          <a:solidFill>
            <a:schemeClr val="accent2">
              <a:lumMod val="20000"/>
              <a:lumOff val="80000"/>
            </a:schemeClr>
          </a:solidFill>
          <a:ln w="28575">
            <a:solidFill>
              <a:schemeClr val="tx1"/>
            </a:solidFill>
          </a:ln>
        </p:spPr>
        <p:txBody>
          <a:bodyPr>
            <a:normAutofit/>
          </a:bodyPr>
          <a:lstStyle/>
          <a:p>
            <a:pPr algn="l" rtl="0"/>
            <a:endParaRPr lang="en-US" sz="2000" dirty="0"/>
          </a:p>
          <a:p>
            <a:pPr algn="l" rtl="0">
              <a:buFont typeface="Wingdings" pitchFamily="2" charset="2"/>
              <a:buChar char="q"/>
            </a:pPr>
            <a:r>
              <a:rPr lang="en-US" sz="2000" dirty="0"/>
              <a:t>Pregnant woman with a TSH value of 2.5–10.0 </a:t>
            </a:r>
            <a:r>
              <a:rPr lang="en-US" sz="2000" dirty="0" err="1"/>
              <a:t>mIU</a:t>
            </a:r>
            <a:r>
              <a:rPr lang="en-US" sz="2000" dirty="0"/>
              <a:t>/L should detect the level of TPOAb, and the level of TSH before entering the ART treatment should not exceed 2.5 </a:t>
            </a:r>
            <a:r>
              <a:rPr lang="en-US" sz="2000" dirty="0" err="1"/>
              <a:t>mIU</a:t>
            </a:r>
            <a:r>
              <a:rPr lang="en-US" sz="2000" dirty="0"/>
              <a:t>/L. </a:t>
            </a:r>
          </a:p>
          <a:p>
            <a:pPr algn="l" rtl="0">
              <a:buFont typeface="Wingdings" pitchFamily="2" charset="2"/>
              <a:buChar char="q"/>
            </a:pPr>
            <a:endParaRPr lang="en-US" sz="2000" dirty="0"/>
          </a:p>
          <a:p>
            <a:pPr marL="109707" indent="0" algn="l" rtl="0">
              <a:buNone/>
            </a:pPr>
            <a:endParaRPr lang="en-US" sz="2000" dirty="0"/>
          </a:p>
          <a:p>
            <a:pPr algn="l" rtl="0">
              <a:buFont typeface="Wingdings" pitchFamily="2" charset="2"/>
              <a:buChar char="q"/>
            </a:pPr>
            <a:r>
              <a:rPr lang="en-US" sz="2000" dirty="0"/>
              <a:t>Because of the increased risk of hypothyroidism in AITD women during pregnancy, the American Thyroid Association guidelines recommend that women with AITD evaluate TSH concentrations every four weeks in mid-pregnancy</a:t>
            </a:r>
          </a:p>
          <a:p>
            <a:pPr algn="l" rtl="0"/>
            <a:endParaRPr lang="ar-IQ" sz="2000" dirty="0"/>
          </a:p>
        </p:txBody>
      </p:sp>
    </p:spTree>
    <p:extLst>
      <p:ext uri="{BB962C8B-B14F-4D97-AF65-F5344CB8AC3E}">
        <p14:creationId xmlns:p14="http://schemas.microsoft.com/office/powerpoint/2010/main" val="8457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8"/>
            <a:ext cx="8458200" cy="1027113"/>
          </a:xfrm>
        </p:spPr>
        <p:txBody>
          <a:bodyPr/>
          <a:lstStyle/>
          <a:p>
            <a:r>
              <a:rPr lang="en-US" dirty="0"/>
              <a:t>The patient with diabetes</a:t>
            </a:r>
            <a:endParaRPr lang="ar-IQ"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05064"/>
            <a:ext cx="3312368" cy="1368152"/>
          </a:xfrm>
          <a:prstGeom prst="rect">
            <a:avLst/>
          </a:prstGeom>
          <a:solidFill>
            <a:schemeClr val="bg1">
              <a:lumMod val="85000"/>
            </a:schemeClr>
          </a:solidFill>
          <a:ln w="9525">
            <a:solidFill>
              <a:schemeClr val="tx1"/>
            </a:solidFill>
            <a:miter lim="800000"/>
            <a:headEnd/>
            <a:tailEnd/>
          </a:ln>
          <a:effectLst/>
        </p:spPr>
      </p:pic>
    </p:spTree>
    <p:extLst>
      <p:ext uri="{BB962C8B-B14F-4D97-AF65-F5344CB8AC3E}">
        <p14:creationId xmlns:p14="http://schemas.microsoft.com/office/powerpoint/2010/main" val="3859075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6984" cy="2160240"/>
          </a:xfrm>
          <a:solidFill>
            <a:schemeClr val="accent2">
              <a:lumMod val="20000"/>
              <a:lumOff val="80000"/>
            </a:schemeClr>
          </a:solidFill>
          <a:ln w="38100">
            <a:solidFill>
              <a:schemeClr val="accent1"/>
            </a:solidFill>
          </a:ln>
        </p:spPr>
        <p:txBody>
          <a:bodyPr>
            <a:normAutofit/>
          </a:bodyPr>
          <a:lstStyle/>
          <a:p>
            <a:pPr marL="285696" indent="-285696" rtl="0">
              <a:buFont typeface="Wingdings" pitchFamily="2" charset="2"/>
              <a:buChar char="q"/>
            </a:pPr>
            <a:r>
              <a:rPr lang="en-US" sz="1600" b="1" dirty="0"/>
              <a:t> A 35-years-old woman with unexplained infertility is about to undergo IVF treatment.</a:t>
            </a:r>
            <a:br>
              <a:rPr lang="en-US" sz="1600" b="1" dirty="0"/>
            </a:br>
            <a:br>
              <a:rPr lang="en-US" sz="1600" b="1" dirty="0"/>
            </a:br>
            <a:r>
              <a:rPr lang="en-US" sz="1600" b="1" dirty="0"/>
              <a:t>She has been diagnosed with hypothyroidism 2 years ago.</a:t>
            </a:r>
            <a:br>
              <a:rPr lang="en-US" sz="1600" b="1" dirty="0"/>
            </a:br>
            <a:r>
              <a:rPr lang="en-US" sz="1600" b="1" dirty="0"/>
              <a:t> She has maintained normal TFT results with levothyroxine 100μg/day for the past 18 month  and has been clinically euthyroid. </a:t>
            </a:r>
            <a:br>
              <a:rPr lang="en-US" sz="1600" b="1" dirty="0"/>
            </a:br>
            <a:r>
              <a:rPr lang="en-US" sz="1600" b="1" dirty="0"/>
              <a:t>Her most recent test showed a TSH level of </a:t>
            </a:r>
            <a:r>
              <a:rPr lang="en-US" sz="1600" b="1" u="sng" dirty="0">
                <a:solidFill>
                  <a:schemeClr val="tx1"/>
                </a:solidFill>
              </a:rPr>
              <a:t>3.8 mU/L </a:t>
            </a:r>
            <a:r>
              <a:rPr lang="en-US" sz="1600" b="1" dirty="0"/>
              <a:t>(normal range: 0.4–4.2 mU/L) and a free thyroxin (T4) level of 12.2 pmol/L (9.5–20 pmol/L).</a:t>
            </a:r>
            <a:endParaRPr lang="ar-IQ" sz="1600" b="1" dirty="0"/>
          </a:p>
        </p:txBody>
      </p:sp>
      <p:sp>
        <p:nvSpPr>
          <p:cNvPr id="3" name="Content Placeholder 2"/>
          <p:cNvSpPr>
            <a:spLocks noGrp="1"/>
          </p:cNvSpPr>
          <p:nvPr>
            <p:ph idx="1"/>
          </p:nvPr>
        </p:nvSpPr>
        <p:spPr>
          <a:xfrm>
            <a:off x="179512" y="2924944"/>
            <a:ext cx="8856984" cy="3649592"/>
          </a:xfrm>
          <a:ln w="38100">
            <a:solidFill>
              <a:schemeClr val="accent1"/>
            </a:solidFill>
          </a:ln>
        </p:spPr>
        <p:txBody>
          <a:bodyPr>
            <a:noAutofit/>
          </a:bodyPr>
          <a:lstStyle/>
          <a:p>
            <a:pPr marL="623960" indent="-514252" algn="l" rtl="0">
              <a:buFont typeface="+mj-lt"/>
              <a:buAutoNum type="arabicPeriod"/>
            </a:pPr>
            <a:r>
              <a:rPr lang="en-US" sz="1800" u="sng" dirty="0"/>
              <a:t>increase</a:t>
            </a:r>
            <a:r>
              <a:rPr lang="en-US" sz="1800" dirty="0">
                <a:solidFill>
                  <a:srgbClr val="FF0000"/>
                </a:solidFill>
              </a:rPr>
              <a:t> </a:t>
            </a:r>
            <a:r>
              <a:rPr lang="en-US" sz="1800" dirty="0"/>
              <a:t>her thyroxin dose by 25 </a:t>
            </a:r>
            <a:r>
              <a:rPr lang="en-US" sz="1800" dirty="0" err="1"/>
              <a:t>μg</a:t>
            </a:r>
            <a:r>
              <a:rPr lang="en-US" sz="1800" dirty="0"/>
              <a:t> at a time, with TFT  performed 4–6 weeks after each dose increment until the TSH concentration is below 2.5 mU/L, before commencing IVF treatment.</a:t>
            </a:r>
          </a:p>
          <a:p>
            <a:pPr marL="623960" indent="-514252" algn="l" rtl="0">
              <a:buFont typeface="+mj-lt"/>
              <a:buAutoNum type="arabicPeriod"/>
            </a:pPr>
            <a:r>
              <a:rPr lang="en-US" sz="1800" dirty="0"/>
              <a:t>At the start of COS , she should be advised to </a:t>
            </a:r>
            <a:r>
              <a:rPr lang="en-US" sz="1800" u="sng" dirty="0"/>
              <a:t>increase</a:t>
            </a:r>
            <a:r>
              <a:rPr lang="en-US" sz="1800" dirty="0"/>
              <a:t> her dose of thyroxin by a further 25 </a:t>
            </a:r>
            <a:r>
              <a:rPr lang="en-US" sz="1800" dirty="0" err="1"/>
              <a:t>μg</a:t>
            </a:r>
            <a:r>
              <a:rPr lang="en-US" sz="1800" dirty="0"/>
              <a:t>. </a:t>
            </a:r>
          </a:p>
          <a:p>
            <a:pPr marL="623960" indent="-514252" algn="l" rtl="0">
              <a:buFont typeface="+mj-lt"/>
              <a:buAutoNum type="arabicPeriod"/>
            </a:pPr>
            <a:r>
              <a:rPr lang="en-US" sz="1800" dirty="0"/>
              <a:t>As soon as she has a positive pregnancy test, she should be advised to again </a:t>
            </a:r>
            <a:r>
              <a:rPr lang="en-US" sz="1800" u="sng" dirty="0"/>
              <a:t>increase</a:t>
            </a:r>
            <a:r>
              <a:rPr lang="en-US" sz="1800" dirty="0"/>
              <a:t> thyroxin by a further 25 </a:t>
            </a:r>
            <a:r>
              <a:rPr lang="en-US" sz="1800" dirty="0" err="1"/>
              <a:t>μg</a:t>
            </a:r>
            <a:r>
              <a:rPr lang="en-US" sz="1800" dirty="0"/>
              <a:t> (30–50% of her pre-pregnancy dose). </a:t>
            </a:r>
          </a:p>
          <a:p>
            <a:pPr marL="623960" indent="-514252" algn="l" rtl="0">
              <a:buFont typeface="+mj-lt"/>
              <a:buAutoNum type="arabicPeriod"/>
            </a:pPr>
            <a:r>
              <a:rPr lang="en-US" sz="1800" dirty="0"/>
              <a:t>At the same time she should also have her TSH and free T4 concentrations tested and if results suggest inadequate thyroid hormone replacement, a further dose increase of 25 </a:t>
            </a:r>
            <a:r>
              <a:rPr lang="en-US" sz="1800" dirty="0" err="1"/>
              <a:t>μg</a:t>
            </a:r>
            <a:r>
              <a:rPr lang="en-US" sz="1800" dirty="0"/>
              <a:t> may be appropriate.</a:t>
            </a:r>
          </a:p>
          <a:p>
            <a:pPr marL="623960" indent="-514252" algn="l" rtl="0">
              <a:buFont typeface="+mj-lt"/>
              <a:buAutoNum type="arabicPeriod"/>
            </a:pPr>
            <a:r>
              <a:rPr lang="en-US" sz="1800" dirty="0"/>
              <a:t>TFT checks made 4–6 weeks later on every occasion</a:t>
            </a:r>
            <a:endParaRPr lang="ar-IQ" sz="1800" dirty="0"/>
          </a:p>
        </p:txBody>
      </p:sp>
    </p:spTree>
    <p:extLst>
      <p:ext uri="{BB962C8B-B14F-4D97-AF65-F5344CB8AC3E}">
        <p14:creationId xmlns:p14="http://schemas.microsoft.com/office/powerpoint/2010/main" val="87933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784976" cy="2232248"/>
          </a:xfrm>
          <a:solidFill>
            <a:schemeClr val="accent2">
              <a:lumMod val="40000"/>
              <a:lumOff val="60000"/>
            </a:schemeClr>
          </a:solidFill>
          <a:ln w="38100">
            <a:solidFill>
              <a:schemeClr val="accent2"/>
            </a:solidFill>
          </a:ln>
        </p:spPr>
        <p:txBody>
          <a:bodyPr>
            <a:noAutofit/>
          </a:bodyPr>
          <a:lstStyle/>
          <a:p>
            <a:pPr marL="285750" indent="-285750" rtl="0">
              <a:buFont typeface="Wingdings" pitchFamily="2" charset="2"/>
              <a:buChar char="q"/>
            </a:pPr>
            <a:r>
              <a:rPr lang="en-US" sz="1600" dirty="0">
                <a:solidFill>
                  <a:schemeClr val="tx1"/>
                </a:solidFill>
              </a:rPr>
              <a:t>A 26-years-old woman was diagnosed with Graves’ disease  2 years  ago &amp; she is on  carbimazole treatment,  her disease became quiescent but recurred 6 months ago. She is currently on carbimazole 30 mg/day and is clinically euthyroid with a small soft diffuse palpable goiter. </a:t>
            </a:r>
            <a:br>
              <a:rPr lang="en-US" sz="1600" dirty="0">
                <a:solidFill>
                  <a:schemeClr val="tx1"/>
                </a:solidFill>
              </a:rPr>
            </a:br>
            <a:r>
              <a:rPr lang="en-US" sz="1600" dirty="0">
                <a:solidFill>
                  <a:schemeClr val="tx1"/>
                </a:solidFill>
              </a:rPr>
              <a:t>She attend infertility center for ICSI due to her partner SFA - oligozoospermia. </a:t>
            </a:r>
            <a:br>
              <a:rPr lang="en-US" sz="1600" dirty="0">
                <a:solidFill>
                  <a:schemeClr val="tx1"/>
                </a:solidFill>
              </a:rPr>
            </a:br>
            <a:r>
              <a:rPr lang="en-US" sz="1600" dirty="0">
                <a:solidFill>
                  <a:schemeClr val="tx1"/>
                </a:solidFill>
              </a:rPr>
              <a:t>TFT performed within the last month showed a TSH level of 0.03 mU/L (0.4–4.2 mU/L), free T4 of 18 pmol/L (9–20 pmol/L) and free T3 of 6 pmol/L (3.5–6.8 pmol/L).</a:t>
            </a:r>
            <a:endParaRPr lang="ar-IQ" sz="1600" dirty="0">
              <a:solidFill>
                <a:schemeClr val="tx1"/>
              </a:solidFill>
            </a:endParaRPr>
          </a:p>
        </p:txBody>
      </p:sp>
      <p:sp>
        <p:nvSpPr>
          <p:cNvPr id="3" name="Content Placeholder 2"/>
          <p:cNvSpPr>
            <a:spLocks noGrp="1"/>
          </p:cNvSpPr>
          <p:nvPr>
            <p:ph idx="1"/>
          </p:nvPr>
        </p:nvSpPr>
        <p:spPr>
          <a:xfrm>
            <a:off x="179512" y="3068960"/>
            <a:ext cx="5544616" cy="2880320"/>
          </a:xfrm>
          <a:ln w="38100">
            <a:solidFill>
              <a:schemeClr val="accent1"/>
            </a:solidFill>
          </a:ln>
        </p:spPr>
        <p:txBody>
          <a:bodyPr>
            <a:noAutofit/>
          </a:bodyPr>
          <a:lstStyle/>
          <a:p>
            <a:pPr algn="l" rtl="0"/>
            <a:r>
              <a:rPr lang="en-US" sz="1400" dirty="0"/>
              <a:t>Before ICSI  her treatment should be converted from carbimazole to PTU.</a:t>
            </a:r>
          </a:p>
          <a:p>
            <a:pPr algn="l" rtl="0"/>
            <a:r>
              <a:rPr lang="en-US" sz="1400" dirty="0"/>
              <a:t>TFT  should be checked during COS. &amp; 4–6 weeks after each dosage change. </a:t>
            </a:r>
          </a:p>
          <a:p>
            <a:pPr algn="l" rtl="0"/>
            <a:r>
              <a:rPr lang="en-US" sz="1400" dirty="0"/>
              <a:t>The aim preconceptually and during pregnancy is to maintain the </a:t>
            </a:r>
            <a:r>
              <a:rPr lang="en-US" sz="1400" u="sng" dirty="0"/>
              <a:t>free T4 </a:t>
            </a:r>
            <a:r>
              <a:rPr lang="en-US" sz="1400" dirty="0"/>
              <a:t>level in the upper third of the normal to protect the fetus from hypothyroidism . </a:t>
            </a:r>
          </a:p>
          <a:p>
            <a:pPr algn="l" rtl="0"/>
            <a:r>
              <a:rPr lang="en-US" sz="1400" dirty="0"/>
              <a:t>It is common to find that TSH concentrations remain low or fully suppressed and is thus </a:t>
            </a:r>
            <a:r>
              <a:rPr lang="en-US" sz="1400" u="sng" dirty="0"/>
              <a:t>not</a:t>
            </a:r>
            <a:r>
              <a:rPr lang="en-US" sz="1400" dirty="0"/>
              <a:t> a good indicator of disease control.</a:t>
            </a:r>
          </a:p>
          <a:p>
            <a:pPr algn="l" rtl="0"/>
            <a:r>
              <a:rPr lang="en-US" sz="1400" dirty="0"/>
              <a:t>During  COS , PTU dosage may need to be reduced because of increased thyroxin requirements. </a:t>
            </a:r>
          </a:p>
          <a:p>
            <a:pPr algn="l" rtl="0"/>
            <a:endParaRPr lang="ar-IQ"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789040"/>
            <a:ext cx="3168352" cy="2160240"/>
          </a:xfrm>
          <a:prstGeom prst="rect">
            <a:avLst/>
          </a:prstGeom>
          <a:solidFill>
            <a:schemeClr val="accent2">
              <a:lumMod val="40000"/>
              <a:lumOff val="60000"/>
            </a:schemeClr>
          </a:solidFill>
          <a:ln w="28575">
            <a:solidFill>
              <a:schemeClr val="tx1"/>
            </a:solidFill>
            <a:miter lim="800000"/>
            <a:headEnd/>
            <a:tailEnd/>
          </a:ln>
          <a:effectLst/>
        </p:spPr>
      </p:pic>
      <p:sp>
        <p:nvSpPr>
          <p:cNvPr id="4" name="Rounded Rectangle 3"/>
          <p:cNvSpPr/>
          <p:nvPr/>
        </p:nvSpPr>
        <p:spPr>
          <a:xfrm>
            <a:off x="5868144" y="3068960"/>
            <a:ext cx="3168352" cy="720080"/>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rtl="0"/>
            <a:r>
              <a:rPr lang="en-US" sz="1200" b="1" dirty="0">
                <a:solidFill>
                  <a:schemeClr val="tx1"/>
                </a:solidFill>
              </a:rPr>
              <a:t>The conversion of carbimazole to</a:t>
            </a:r>
          </a:p>
          <a:p>
            <a:pPr algn="ctr" rtl="0"/>
            <a:r>
              <a:rPr lang="en-US" sz="1200" b="1" dirty="0">
                <a:solidFill>
                  <a:schemeClr val="tx1"/>
                </a:solidFill>
              </a:rPr>
              <a:t>PTU treatment in hyperthyroidism</a:t>
            </a:r>
            <a:endParaRPr lang="ar-IQ" sz="1200" b="1" dirty="0">
              <a:solidFill>
                <a:schemeClr val="tx1"/>
              </a:solidFill>
            </a:endParaRPr>
          </a:p>
        </p:txBody>
      </p:sp>
      <p:sp>
        <p:nvSpPr>
          <p:cNvPr id="5" name="Rounded Rectangle 4"/>
          <p:cNvSpPr/>
          <p:nvPr/>
        </p:nvSpPr>
        <p:spPr>
          <a:xfrm>
            <a:off x="179512" y="5949280"/>
            <a:ext cx="8856984" cy="90872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l" rtl="0"/>
            <a:endParaRPr lang="en-US" sz="1400" dirty="0">
              <a:solidFill>
                <a:schemeClr val="tx1"/>
              </a:solidFill>
            </a:endParaRPr>
          </a:p>
          <a:p>
            <a:pPr algn="l" rtl="0"/>
            <a:r>
              <a:rPr lang="en-US" sz="1400" dirty="0">
                <a:solidFill>
                  <a:schemeClr val="tx1"/>
                </a:solidFill>
              </a:rPr>
              <a:t>Graves’ disease usually go to  remission in the second half of pregnancy and PTU can often be tailed off or stopped </a:t>
            </a:r>
          </a:p>
          <a:p>
            <a:pPr algn="l" rtl="0"/>
            <a:r>
              <a:rPr lang="en-US" sz="1400" dirty="0">
                <a:solidFill>
                  <a:schemeClr val="tx1"/>
                </a:solidFill>
              </a:rPr>
              <a:t>There is a 50% chance that Graves disease will flare postpartum and  TFT should be performed over the course of the following 6– 9 months. </a:t>
            </a:r>
          </a:p>
          <a:p>
            <a:pPr algn="l" rtl="0"/>
            <a:endParaRPr lang="ar-IQ" sz="1400" dirty="0">
              <a:solidFill>
                <a:schemeClr val="tx1"/>
              </a:solidFill>
            </a:endParaRPr>
          </a:p>
        </p:txBody>
      </p:sp>
    </p:spTree>
    <p:extLst>
      <p:ext uri="{BB962C8B-B14F-4D97-AF65-F5344CB8AC3E}">
        <p14:creationId xmlns:p14="http://schemas.microsoft.com/office/powerpoint/2010/main" val="7748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fade">
                                      <p:cBhvr>
                                        <p:cTn id="37" dur="500"/>
                                        <p:tgtEl>
                                          <p:spTgt spid="1126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8"/>
            <a:ext cx="8458200" cy="1315145"/>
          </a:xfrm>
        </p:spPr>
        <p:txBody>
          <a:bodyPr/>
          <a:lstStyle/>
          <a:p>
            <a:r>
              <a:rPr lang="en-US" dirty="0"/>
              <a:t>MS and conception</a:t>
            </a:r>
            <a:endParaRPr lang="ar-IQ" dirty="0"/>
          </a:p>
        </p:txBody>
      </p:sp>
      <p:sp>
        <p:nvSpPr>
          <p:cNvPr id="3" name="Subtitle 2"/>
          <p:cNvSpPr>
            <a:spLocks noGrp="1"/>
          </p:cNvSpPr>
          <p:nvPr>
            <p:ph type="subTitle" idx="1"/>
          </p:nvPr>
        </p:nvSpPr>
        <p:spPr/>
        <p:txBody>
          <a:bodyPr/>
          <a:lstStyle/>
          <a:p>
            <a:endParaRPr lang="ar-IQ"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3056"/>
            <a:ext cx="4968552" cy="171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139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712968" cy="1224136"/>
          </a:xfrm>
          <a:solidFill>
            <a:schemeClr val="accent2">
              <a:lumMod val="40000"/>
              <a:lumOff val="60000"/>
            </a:schemeClr>
          </a:solidFill>
          <a:ln>
            <a:solidFill>
              <a:schemeClr val="accent1">
                <a:lumMod val="60000"/>
                <a:lumOff val="40000"/>
              </a:schemeClr>
            </a:solidFill>
          </a:ln>
        </p:spPr>
        <p:txBody>
          <a:bodyPr/>
          <a:lstStyle/>
          <a:p>
            <a:pPr rtl="0"/>
            <a:r>
              <a:rPr lang="en-US" dirty="0"/>
              <a:t>Background </a:t>
            </a:r>
            <a:endParaRPr lang="ar-IQ" dirty="0"/>
          </a:p>
        </p:txBody>
      </p:sp>
      <p:sp>
        <p:nvSpPr>
          <p:cNvPr id="3" name="Content Placeholder 2"/>
          <p:cNvSpPr>
            <a:spLocks noGrp="1"/>
          </p:cNvSpPr>
          <p:nvPr>
            <p:ph idx="1"/>
          </p:nvPr>
        </p:nvSpPr>
        <p:spPr>
          <a:xfrm>
            <a:off x="251520" y="2204864"/>
            <a:ext cx="8640960" cy="4369672"/>
          </a:xfrm>
          <a:ln w="28575">
            <a:solidFill>
              <a:schemeClr val="accent1">
                <a:lumMod val="60000"/>
                <a:lumOff val="40000"/>
              </a:schemeClr>
            </a:solidFill>
          </a:ln>
        </p:spPr>
        <p:txBody>
          <a:bodyPr>
            <a:normAutofit lnSpcReduction="10000"/>
          </a:bodyPr>
          <a:lstStyle/>
          <a:p>
            <a:pPr algn="l" rtl="0">
              <a:buFont typeface="Wingdings" pitchFamily="2" charset="2"/>
              <a:buChar char="q"/>
            </a:pPr>
            <a:r>
              <a:rPr lang="en-US" dirty="0"/>
              <a:t> </a:t>
            </a:r>
            <a:r>
              <a:rPr lang="en-US" u="sng" dirty="0"/>
              <a:t>Woman with MS , fertility could be impaired due to:</a:t>
            </a:r>
          </a:p>
          <a:p>
            <a:pPr marL="342835" indent="-342835" algn="l" rtl="0">
              <a:buFont typeface="+mj-lt"/>
              <a:buAutoNum type="arabicPeriod"/>
            </a:pPr>
            <a:r>
              <a:rPr lang="en-US" dirty="0"/>
              <a:t>health issues (including the effect of therapy) leading to reduced ability to conceive </a:t>
            </a:r>
          </a:p>
          <a:p>
            <a:pPr marL="342835" indent="-342835" algn="l" rtl="0">
              <a:buFont typeface="+mj-lt"/>
              <a:buAutoNum type="arabicPeriod"/>
            </a:pPr>
            <a:r>
              <a:rPr lang="en-US" dirty="0"/>
              <a:t>a decision to avoid pregnancy because of disability</a:t>
            </a:r>
          </a:p>
          <a:p>
            <a:pPr marL="342835" indent="-342835" algn="l" rtl="0">
              <a:buFont typeface="+mj-lt"/>
              <a:buAutoNum type="arabicPeriod"/>
            </a:pPr>
            <a:r>
              <a:rPr lang="en-US" dirty="0"/>
              <a:t>POI could possibly arise in women with MS because they have a genetic predisposition to develop autoimmune disease</a:t>
            </a:r>
          </a:p>
          <a:p>
            <a:pPr marL="342835" indent="-342835" algn="l" rtl="0">
              <a:buFont typeface="+mj-lt"/>
              <a:buAutoNum type="arabicPeriod"/>
            </a:pPr>
            <a:r>
              <a:rPr lang="en-US" dirty="0"/>
              <a:t> reduced ovarian reserve could be due to a neuroendocrine effect of MS.</a:t>
            </a:r>
            <a:endParaRPr lang="ar-IQ" dirty="0"/>
          </a:p>
          <a:p>
            <a:pPr algn="l" rtl="0"/>
            <a:endParaRPr lang="ar-IQ" dirty="0"/>
          </a:p>
        </p:txBody>
      </p:sp>
      <p:sp>
        <p:nvSpPr>
          <p:cNvPr id="4" name="Oval 3"/>
          <p:cNvSpPr/>
          <p:nvPr/>
        </p:nvSpPr>
        <p:spPr>
          <a:xfrm>
            <a:off x="539552" y="4021452"/>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endParaRPr lang="ar-IQ"/>
          </a:p>
        </p:txBody>
      </p:sp>
      <p:sp>
        <p:nvSpPr>
          <p:cNvPr id="5" name="Oval 4"/>
          <p:cNvSpPr/>
          <p:nvPr/>
        </p:nvSpPr>
        <p:spPr>
          <a:xfrm>
            <a:off x="643168" y="5373216"/>
            <a:ext cx="4072849" cy="601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endParaRPr lang="ar-IQ"/>
          </a:p>
        </p:txBody>
      </p:sp>
    </p:spTree>
    <p:extLst>
      <p:ext uri="{BB962C8B-B14F-4D97-AF65-F5344CB8AC3E}">
        <p14:creationId xmlns:p14="http://schemas.microsoft.com/office/powerpoint/2010/main" val="27925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640960" cy="936104"/>
          </a:xfrm>
          <a:solidFill>
            <a:schemeClr val="accent2">
              <a:lumMod val="20000"/>
              <a:lumOff val="80000"/>
            </a:schemeClr>
          </a:solidFill>
          <a:ln w="28575">
            <a:solidFill>
              <a:schemeClr val="tx1">
                <a:lumMod val="50000"/>
                <a:lumOff val="50000"/>
              </a:schemeClr>
            </a:solidFill>
          </a:ln>
        </p:spPr>
        <p:txBody>
          <a:bodyPr/>
          <a:lstStyle/>
          <a:p>
            <a:r>
              <a:rPr lang="en-US" b="1" dirty="0"/>
              <a:t>What does evidence say ?</a:t>
            </a:r>
            <a:endParaRPr lang="ar-IQ" b="1" dirty="0"/>
          </a:p>
        </p:txBody>
      </p:sp>
      <p:sp>
        <p:nvSpPr>
          <p:cNvPr id="3" name="Content Placeholder 2"/>
          <p:cNvSpPr>
            <a:spLocks noGrp="1"/>
          </p:cNvSpPr>
          <p:nvPr>
            <p:ph sz="half" idx="1"/>
          </p:nvPr>
        </p:nvSpPr>
        <p:spPr>
          <a:xfrm>
            <a:off x="179512" y="1844825"/>
            <a:ext cx="4392488" cy="4930563"/>
          </a:xfrm>
          <a:ln w="38100">
            <a:solidFill>
              <a:schemeClr val="tx1">
                <a:lumMod val="50000"/>
                <a:lumOff val="50000"/>
              </a:schemeClr>
            </a:solidFill>
          </a:ln>
        </p:spPr>
        <p:txBody>
          <a:bodyPr>
            <a:noAutofit/>
          </a:bodyPr>
          <a:lstStyle/>
          <a:p>
            <a:pPr algn="l" rtl="0"/>
            <a:r>
              <a:rPr lang="en-US" sz="1600" dirty="0"/>
              <a:t>fertility may be an issue in MS. This has clinical implications because if fertility is reduced, this may lead women to use ART, which is of concern, because this has been associated with relapses of MS</a:t>
            </a:r>
          </a:p>
          <a:p>
            <a:pPr algn="l" rtl="0"/>
            <a:endParaRPr lang="en-US" sz="1600" dirty="0"/>
          </a:p>
          <a:p>
            <a:pPr algn="l" rtl="0"/>
            <a:r>
              <a:rPr lang="en-US" sz="1600" dirty="0"/>
              <a:t>The meta-analysis confirmed an increased ARR after ART </a:t>
            </a:r>
          </a:p>
          <a:p>
            <a:pPr marL="109707" indent="0" algn="l" rtl="0">
              <a:buNone/>
            </a:pPr>
            <a:endParaRPr lang="en-US" sz="1600" dirty="0"/>
          </a:p>
          <a:p>
            <a:pPr algn="l" rtl="0"/>
            <a:endParaRPr lang="en-US" sz="1600" dirty="0"/>
          </a:p>
          <a:p>
            <a:pPr algn="l" rtl="0"/>
            <a:r>
              <a:rPr lang="en-US" sz="1600" dirty="0"/>
              <a:t>diminished ovarian volume &amp; follicular reserve  in MS patients using </a:t>
            </a:r>
            <a:r>
              <a:rPr lang="en-US" sz="1600" dirty="0" err="1"/>
              <a:t>immuno</a:t>
            </a:r>
            <a:r>
              <a:rPr lang="en-US" sz="1600"/>
              <a:t>-modulating drugs </a:t>
            </a:r>
            <a:endParaRPr lang="en-US" sz="1600" dirty="0"/>
          </a:p>
          <a:p>
            <a:pPr algn="l" rtl="0"/>
            <a:r>
              <a:rPr lang="en-US" sz="1600" dirty="0"/>
              <a:t>further studies are required to elucidate whether compromised ovarian reserve in MS patients is due to drugs or the disease  itself</a:t>
            </a:r>
            <a:endParaRPr lang="ar-IQ" sz="1600" dirty="0"/>
          </a:p>
        </p:txBody>
      </p:sp>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844824"/>
            <a:ext cx="4038600" cy="122413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12976"/>
            <a:ext cx="4032448" cy="1584176"/>
          </a:xfrm>
          <a:prstGeom prst="rect">
            <a:avLst/>
          </a:prstGeom>
          <a:noFill/>
          <a:ln w="381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2429" y="3861049"/>
            <a:ext cx="93345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7581590" y="1988840"/>
            <a:ext cx="123888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sz="1400" dirty="0"/>
              <a:t>2015</a:t>
            </a:r>
            <a:endParaRPr lang="ar-IQ" sz="1400"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941169"/>
            <a:ext cx="4032448" cy="17085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792429" y="5949280"/>
            <a:ext cx="91440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sz="1200" dirty="0"/>
              <a:t>2009</a:t>
            </a:r>
            <a:endParaRPr lang="ar-IQ" sz="1200" dirty="0"/>
          </a:p>
        </p:txBody>
      </p:sp>
    </p:spTree>
    <p:extLst>
      <p:ext uri="{BB962C8B-B14F-4D97-AF65-F5344CB8AC3E}">
        <p14:creationId xmlns:p14="http://schemas.microsoft.com/office/powerpoint/2010/main" val="2669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 calcmode="lin" valueType="num">
                                      <p:cBhvr additive="base">
                                        <p:cTn id="27" dur="500" fill="hold"/>
                                        <p:tgtEl>
                                          <p:spTgt spid="6147"/>
                                        </p:tgtEl>
                                        <p:attrNameLst>
                                          <p:attrName>ppt_x</p:attrName>
                                        </p:attrNameLst>
                                      </p:cBhvr>
                                      <p:tavLst>
                                        <p:tav tm="0">
                                          <p:val>
                                            <p:strVal val="#ppt_x"/>
                                          </p:val>
                                        </p:tav>
                                        <p:tav tm="100000">
                                          <p:val>
                                            <p:strVal val="#ppt_x"/>
                                          </p:val>
                                        </p:tav>
                                      </p:tavLst>
                                    </p:anim>
                                    <p:anim calcmode="lin" valueType="num">
                                      <p:cBhvr additive="base">
                                        <p:cTn id="2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496944" cy="5400600"/>
          </a:xfrm>
          <a:prstGeom prst="rect">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0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FEDC791-1210-5348-AF5D-5B6AED1C85DB}"/>
              </a:ext>
            </a:extLst>
          </p:cNvPr>
          <p:cNvSpPr/>
          <p:nvPr/>
        </p:nvSpPr>
        <p:spPr>
          <a:xfrm>
            <a:off x="690463" y="188640"/>
            <a:ext cx="8202018" cy="6480720"/>
          </a:xfrm>
          <a:prstGeom prst="roundRect">
            <a:avLst>
              <a:gd name="adj" fmla="val 3075"/>
            </a:avLst>
          </a:prstGeom>
          <a:solidFill>
            <a:schemeClr val="bg2">
              <a:lumMod val="95000"/>
            </a:schemeClr>
          </a:solidFill>
          <a:ln w="5715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391" tIns="19194" rIns="38391" bIns="19194" rtlCol="0" anchor="ctr"/>
          <a:lstStyle/>
          <a:p>
            <a:pPr algn="ctr" defTabSz="767650" rtl="0"/>
            <a:endParaRPr lang="en-US" sz="1600" b="1" dirty="0">
              <a:solidFill>
                <a:schemeClr val="tx2"/>
              </a:solidFill>
              <a:latin typeface="Lato Light" panose="020F0502020204030203" pitchFamily="34" charset="0"/>
            </a:endParaRPr>
          </a:p>
        </p:txBody>
      </p:sp>
      <p:sp>
        <p:nvSpPr>
          <p:cNvPr id="3" name="Shape 47653">
            <a:extLst>
              <a:ext uri="{FF2B5EF4-FFF2-40B4-BE49-F238E27FC236}">
                <a16:creationId xmlns:a16="http://schemas.microsoft.com/office/drawing/2014/main" id="{B8AD9C4A-6194-FA48-B7B2-63C16329867E}"/>
              </a:ext>
            </a:extLst>
          </p:cNvPr>
          <p:cNvSpPr/>
          <p:nvPr/>
        </p:nvSpPr>
        <p:spPr>
          <a:xfrm rot="10800000">
            <a:off x="251520" y="2095328"/>
            <a:ext cx="438942" cy="26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lumMod val="75000"/>
            </a:schemeClr>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endParaRPr sz="1600" b="1" dirty="0">
              <a:solidFill>
                <a:schemeClr val="tx2"/>
              </a:solidFill>
              <a:latin typeface="Lato Light" panose="020F0502020204030203" pitchFamily="34" charset="0"/>
            </a:endParaRPr>
          </a:p>
        </p:txBody>
      </p:sp>
      <p:sp>
        <p:nvSpPr>
          <p:cNvPr id="4" name="Shape 47654">
            <a:extLst>
              <a:ext uri="{FF2B5EF4-FFF2-40B4-BE49-F238E27FC236}">
                <a16:creationId xmlns:a16="http://schemas.microsoft.com/office/drawing/2014/main" id="{E7EDCB58-19BF-114E-B811-1D8FF0C1A0AE}"/>
              </a:ext>
            </a:extLst>
          </p:cNvPr>
          <p:cNvSpPr/>
          <p:nvPr/>
        </p:nvSpPr>
        <p:spPr>
          <a:xfrm>
            <a:off x="251520" y="1428752"/>
            <a:ext cx="6840760" cy="666577"/>
          </a:xfrm>
          <a:prstGeom prst="rect">
            <a:avLst/>
          </a:prstGeom>
          <a:solidFill>
            <a:schemeClr val="accent1"/>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r>
              <a:rPr lang="en-US" sz="1600" b="1" dirty="0">
                <a:solidFill>
                  <a:schemeClr val="tx2"/>
                </a:solidFill>
                <a:latin typeface="Lato Light" panose="020F0502020204030203" pitchFamily="34" charset="0"/>
              </a:rPr>
              <a:t>         Globally, the burden of diabetes is increasing</a:t>
            </a:r>
          </a:p>
          <a:p>
            <a:pPr algn="ctr" defTabSz="767650" rtl="0"/>
            <a:r>
              <a:rPr lang="en-US" sz="1600" b="1" dirty="0">
                <a:solidFill>
                  <a:schemeClr val="tx2"/>
                </a:solidFill>
                <a:latin typeface="Lato Light" panose="020F0502020204030203" pitchFamily="34" charset="0"/>
              </a:rPr>
              <a:t>         including women in the reproductive age group </a:t>
            </a:r>
          </a:p>
        </p:txBody>
      </p:sp>
      <p:sp>
        <p:nvSpPr>
          <p:cNvPr id="9" name="Pentagon 8">
            <a:extLst>
              <a:ext uri="{FF2B5EF4-FFF2-40B4-BE49-F238E27FC236}">
                <a16:creationId xmlns:a16="http://schemas.microsoft.com/office/drawing/2014/main" id="{F736D7D3-5A45-AD41-A78F-67A23F109F7E}"/>
              </a:ext>
            </a:extLst>
          </p:cNvPr>
          <p:cNvSpPr/>
          <p:nvPr/>
        </p:nvSpPr>
        <p:spPr>
          <a:xfrm>
            <a:off x="7092279" y="1428752"/>
            <a:ext cx="1800201" cy="666577"/>
          </a:xfrm>
          <a:prstGeom prst="homePlate">
            <a:avLst/>
          </a:prstGeom>
          <a:solidFill>
            <a:schemeClr val="accent1">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391" tIns="19194" rIns="38391" bIns="19194" rtlCol="0" anchor="ctr"/>
          <a:lstStyle/>
          <a:p>
            <a:pPr algn="ctr" defTabSz="767650" rtl="0"/>
            <a:endParaRPr lang="en-US" sz="1600" b="1" dirty="0">
              <a:solidFill>
                <a:schemeClr val="tx2"/>
              </a:solidFill>
              <a:latin typeface="Lato Light" panose="020F0502020204030203" pitchFamily="34" charset="0"/>
            </a:endParaRPr>
          </a:p>
        </p:txBody>
      </p:sp>
      <p:sp>
        <p:nvSpPr>
          <p:cNvPr id="41" name="Shape 47653">
            <a:extLst>
              <a:ext uri="{FF2B5EF4-FFF2-40B4-BE49-F238E27FC236}">
                <a16:creationId xmlns:a16="http://schemas.microsoft.com/office/drawing/2014/main" id="{AFC170F0-305F-9343-AF22-D6973ED0C3FA}"/>
              </a:ext>
            </a:extLst>
          </p:cNvPr>
          <p:cNvSpPr/>
          <p:nvPr/>
        </p:nvSpPr>
        <p:spPr>
          <a:xfrm rot="10800000">
            <a:off x="251520" y="3073228"/>
            <a:ext cx="438942" cy="26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2">
              <a:lumMod val="75000"/>
            </a:schemeClr>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endParaRPr sz="1600" b="1" dirty="0">
              <a:solidFill>
                <a:schemeClr val="tx2"/>
              </a:solidFill>
              <a:latin typeface="Lato Light" panose="020F0502020204030203" pitchFamily="34" charset="0"/>
            </a:endParaRPr>
          </a:p>
        </p:txBody>
      </p:sp>
      <p:sp>
        <p:nvSpPr>
          <p:cNvPr id="42" name="Shape 47654">
            <a:extLst>
              <a:ext uri="{FF2B5EF4-FFF2-40B4-BE49-F238E27FC236}">
                <a16:creationId xmlns:a16="http://schemas.microsoft.com/office/drawing/2014/main" id="{CCB16940-8576-8F44-B16D-026FB35F4520}"/>
              </a:ext>
            </a:extLst>
          </p:cNvPr>
          <p:cNvSpPr/>
          <p:nvPr/>
        </p:nvSpPr>
        <p:spPr>
          <a:xfrm>
            <a:off x="251520" y="2406652"/>
            <a:ext cx="6840759" cy="666577"/>
          </a:xfrm>
          <a:prstGeom prst="rect">
            <a:avLst/>
          </a:prstGeom>
          <a:solidFill>
            <a:schemeClr val="accent2"/>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r>
              <a:rPr lang="en-US" sz="1600" b="1" dirty="0">
                <a:solidFill>
                  <a:schemeClr val="tx2"/>
                </a:solidFill>
                <a:latin typeface="Lato Light" panose="020F0502020204030203" pitchFamily="34" charset="0"/>
              </a:rPr>
              <a:t>        Management of DM is improved nowadays as   well as opportunity for IVF treatment </a:t>
            </a:r>
          </a:p>
        </p:txBody>
      </p:sp>
      <p:sp>
        <p:nvSpPr>
          <p:cNvPr id="43" name="Pentagon 42">
            <a:extLst>
              <a:ext uri="{FF2B5EF4-FFF2-40B4-BE49-F238E27FC236}">
                <a16:creationId xmlns:a16="http://schemas.microsoft.com/office/drawing/2014/main" id="{A0FADC5E-A4A0-2548-8979-F9915EA90481}"/>
              </a:ext>
            </a:extLst>
          </p:cNvPr>
          <p:cNvSpPr/>
          <p:nvPr/>
        </p:nvSpPr>
        <p:spPr>
          <a:xfrm>
            <a:off x="7092279" y="2406652"/>
            <a:ext cx="1800202" cy="666577"/>
          </a:xfrm>
          <a:prstGeom prst="homePlate">
            <a:avLst/>
          </a:prstGeom>
          <a:solidFill>
            <a:schemeClr val="accent2">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391" tIns="19194" rIns="38391" bIns="19194" rtlCol="0" anchor="ctr"/>
          <a:lstStyle/>
          <a:p>
            <a:pPr algn="ctr" defTabSz="767650" rtl="0"/>
            <a:endParaRPr lang="en-US" sz="1600" b="1" dirty="0">
              <a:solidFill>
                <a:schemeClr val="tx2"/>
              </a:solidFill>
              <a:latin typeface="Lato Light" panose="020F0502020204030203" pitchFamily="34" charset="0"/>
            </a:endParaRPr>
          </a:p>
        </p:txBody>
      </p:sp>
      <p:sp>
        <p:nvSpPr>
          <p:cNvPr id="45" name="Shape 47653">
            <a:extLst>
              <a:ext uri="{FF2B5EF4-FFF2-40B4-BE49-F238E27FC236}">
                <a16:creationId xmlns:a16="http://schemas.microsoft.com/office/drawing/2014/main" id="{E0633C8D-9324-5041-8382-5C8C7201EDF0}"/>
              </a:ext>
            </a:extLst>
          </p:cNvPr>
          <p:cNvSpPr/>
          <p:nvPr/>
        </p:nvSpPr>
        <p:spPr>
          <a:xfrm rot="10800000">
            <a:off x="251520" y="4051127"/>
            <a:ext cx="438942" cy="26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Mod val="75000"/>
            </a:schemeClr>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endParaRPr sz="1600" b="1" dirty="0">
              <a:solidFill>
                <a:schemeClr val="tx2"/>
              </a:solidFill>
              <a:latin typeface="Lato Light" panose="020F0502020204030203" pitchFamily="34" charset="0"/>
            </a:endParaRPr>
          </a:p>
        </p:txBody>
      </p:sp>
      <p:sp>
        <p:nvSpPr>
          <p:cNvPr id="46" name="Shape 47654">
            <a:extLst>
              <a:ext uri="{FF2B5EF4-FFF2-40B4-BE49-F238E27FC236}">
                <a16:creationId xmlns:a16="http://schemas.microsoft.com/office/drawing/2014/main" id="{3313CD05-274A-0B48-B185-ED85561151C4}"/>
              </a:ext>
            </a:extLst>
          </p:cNvPr>
          <p:cNvSpPr/>
          <p:nvPr/>
        </p:nvSpPr>
        <p:spPr>
          <a:xfrm>
            <a:off x="251520" y="3384551"/>
            <a:ext cx="6840758" cy="666577"/>
          </a:xfrm>
          <a:prstGeom prst="rect">
            <a:avLst/>
          </a:prstGeom>
          <a:solidFill>
            <a:schemeClr val="accent3"/>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r>
              <a:rPr lang="en-US" sz="1600" b="1" dirty="0">
                <a:solidFill>
                  <a:schemeClr val="tx2"/>
                </a:solidFill>
                <a:latin typeface="Lato Light" panose="020F0502020204030203" pitchFamily="34" charset="0"/>
              </a:rPr>
              <a:t>      History of infertility may be a risk factor of GDM, particularly in patients receiving treatment for infertility</a:t>
            </a:r>
            <a:endParaRPr sz="1600" b="1" dirty="0">
              <a:solidFill>
                <a:schemeClr val="tx2"/>
              </a:solidFill>
              <a:latin typeface="Lato Light" panose="020F0502020204030203" pitchFamily="34" charset="0"/>
            </a:endParaRPr>
          </a:p>
        </p:txBody>
      </p:sp>
      <p:sp>
        <p:nvSpPr>
          <p:cNvPr id="47" name="Pentagon 46">
            <a:extLst>
              <a:ext uri="{FF2B5EF4-FFF2-40B4-BE49-F238E27FC236}">
                <a16:creationId xmlns:a16="http://schemas.microsoft.com/office/drawing/2014/main" id="{5463E8E9-6D6E-DD4C-A2EB-FDD648ADD85D}"/>
              </a:ext>
            </a:extLst>
          </p:cNvPr>
          <p:cNvSpPr/>
          <p:nvPr/>
        </p:nvSpPr>
        <p:spPr>
          <a:xfrm>
            <a:off x="7092279" y="3384551"/>
            <a:ext cx="1800201" cy="666577"/>
          </a:xfrm>
          <a:prstGeom prst="homePlate">
            <a:avLst/>
          </a:prstGeom>
          <a:solidFill>
            <a:schemeClr val="accent3">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391" tIns="19194" rIns="38391" bIns="19194" rtlCol="0" anchor="ctr"/>
          <a:lstStyle/>
          <a:p>
            <a:pPr algn="ctr" defTabSz="767650" rtl="0"/>
            <a:endParaRPr lang="en-US" sz="1600" b="1" dirty="0">
              <a:solidFill>
                <a:schemeClr val="tx2"/>
              </a:solidFill>
              <a:latin typeface="Lato Light" panose="020F0502020204030203" pitchFamily="34" charset="0"/>
            </a:endParaRPr>
          </a:p>
        </p:txBody>
      </p:sp>
      <p:sp>
        <p:nvSpPr>
          <p:cNvPr id="49" name="Shape 47653">
            <a:extLst>
              <a:ext uri="{FF2B5EF4-FFF2-40B4-BE49-F238E27FC236}">
                <a16:creationId xmlns:a16="http://schemas.microsoft.com/office/drawing/2014/main" id="{4C982319-3B52-E94A-A801-FFE157D72208}"/>
              </a:ext>
            </a:extLst>
          </p:cNvPr>
          <p:cNvSpPr/>
          <p:nvPr/>
        </p:nvSpPr>
        <p:spPr>
          <a:xfrm rot="10800000">
            <a:off x="251519" y="4982079"/>
            <a:ext cx="438942" cy="26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lumMod val="75000"/>
            </a:schemeClr>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endParaRPr sz="1600" b="1" dirty="0">
              <a:solidFill>
                <a:schemeClr val="tx2"/>
              </a:solidFill>
              <a:latin typeface="Lato Light" panose="020F0502020204030203" pitchFamily="34" charset="0"/>
            </a:endParaRPr>
          </a:p>
        </p:txBody>
      </p:sp>
      <p:sp>
        <p:nvSpPr>
          <p:cNvPr id="50" name="Shape 47654">
            <a:extLst>
              <a:ext uri="{FF2B5EF4-FFF2-40B4-BE49-F238E27FC236}">
                <a16:creationId xmlns:a16="http://schemas.microsoft.com/office/drawing/2014/main" id="{3AE9532C-B71B-0240-B2E1-F0DEB247A790}"/>
              </a:ext>
            </a:extLst>
          </p:cNvPr>
          <p:cNvSpPr/>
          <p:nvPr/>
        </p:nvSpPr>
        <p:spPr>
          <a:xfrm>
            <a:off x="251520" y="4362712"/>
            <a:ext cx="6840758" cy="666577"/>
          </a:xfrm>
          <a:prstGeom prst="rect">
            <a:avLst/>
          </a:prstGeom>
          <a:solidFill>
            <a:schemeClr val="accent4"/>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r>
              <a:rPr lang="en-US" sz="1600" b="1" dirty="0">
                <a:solidFill>
                  <a:schemeClr val="tx2"/>
                </a:solidFill>
                <a:latin typeface="Lato Light" panose="020F0502020204030203" pitchFamily="34" charset="0"/>
              </a:rPr>
              <a:t>Insulin resistance, obesity and diabetes mellitus</a:t>
            </a:r>
          </a:p>
          <a:p>
            <a:pPr algn="ctr" defTabSz="767650" rtl="0"/>
            <a:r>
              <a:rPr lang="en-US" sz="1600" b="1" dirty="0">
                <a:solidFill>
                  <a:schemeClr val="tx2"/>
                </a:solidFill>
                <a:latin typeface="Lato Light" panose="020F0502020204030203" pitchFamily="34" charset="0"/>
              </a:rPr>
              <a:t>Are all correlated to affect fertility  </a:t>
            </a:r>
            <a:endParaRPr sz="1600" b="1" dirty="0">
              <a:solidFill>
                <a:schemeClr val="tx2"/>
              </a:solidFill>
              <a:latin typeface="Lato Light" panose="020F0502020204030203" pitchFamily="34" charset="0"/>
            </a:endParaRPr>
          </a:p>
        </p:txBody>
      </p:sp>
      <p:sp>
        <p:nvSpPr>
          <p:cNvPr id="51" name="Pentagon 50">
            <a:extLst>
              <a:ext uri="{FF2B5EF4-FFF2-40B4-BE49-F238E27FC236}">
                <a16:creationId xmlns:a16="http://schemas.microsoft.com/office/drawing/2014/main" id="{3AA29257-C5CA-5043-AEC1-3046F019707B}"/>
              </a:ext>
            </a:extLst>
          </p:cNvPr>
          <p:cNvSpPr/>
          <p:nvPr/>
        </p:nvSpPr>
        <p:spPr>
          <a:xfrm>
            <a:off x="7092279" y="4362712"/>
            <a:ext cx="1800201" cy="666577"/>
          </a:xfrm>
          <a:prstGeom prst="homePlate">
            <a:avLst/>
          </a:prstGeom>
          <a:solidFill>
            <a:schemeClr val="accent4">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391" tIns="19194" rIns="38391" bIns="19194" rtlCol="0" anchor="ctr"/>
          <a:lstStyle/>
          <a:p>
            <a:pPr algn="ctr" defTabSz="767650" rtl="0"/>
            <a:endParaRPr lang="en-US" sz="1600" b="1" dirty="0">
              <a:solidFill>
                <a:schemeClr val="tx2"/>
              </a:solidFill>
              <a:latin typeface="Lato Light" panose="020F0502020204030203" pitchFamily="34" charset="0"/>
            </a:endParaRPr>
          </a:p>
        </p:txBody>
      </p:sp>
      <p:sp>
        <p:nvSpPr>
          <p:cNvPr id="53" name="Shape 47653">
            <a:extLst>
              <a:ext uri="{FF2B5EF4-FFF2-40B4-BE49-F238E27FC236}">
                <a16:creationId xmlns:a16="http://schemas.microsoft.com/office/drawing/2014/main" id="{61A08B9D-5BCA-054C-8EA6-4EEC58E11F20}"/>
              </a:ext>
            </a:extLst>
          </p:cNvPr>
          <p:cNvSpPr/>
          <p:nvPr/>
        </p:nvSpPr>
        <p:spPr>
          <a:xfrm rot="10800000">
            <a:off x="251521" y="6006927"/>
            <a:ext cx="438942" cy="260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lumMod val="75000"/>
            </a:schemeClr>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endParaRPr sz="1600" b="1" dirty="0">
              <a:solidFill>
                <a:schemeClr val="tx2"/>
              </a:solidFill>
              <a:latin typeface="Lato Light" panose="020F0502020204030203" pitchFamily="34" charset="0"/>
            </a:endParaRPr>
          </a:p>
        </p:txBody>
      </p:sp>
      <p:sp>
        <p:nvSpPr>
          <p:cNvPr id="54" name="Shape 47654">
            <a:extLst>
              <a:ext uri="{FF2B5EF4-FFF2-40B4-BE49-F238E27FC236}">
                <a16:creationId xmlns:a16="http://schemas.microsoft.com/office/drawing/2014/main" id="{2731B2F5-D91A-2A4E-A3E3-D18395914203}"/>
              </a:ext>
            </a:extLst>
          </p:cNvPr>
          <p:cNvSpPr/>
          <p:nvPr/>
        </p:nvSpPr>
        <p:spPr>
          <a:xfrm>
            <a:off x="251520" y="5340352"/>
            <a:ext cx="6840758" cy="666577"/>
          </a:xfrm>
          <a:prstGeom prst="rect">
            <a:avLst/>
          </a:prstGeom>
          <a:solidFill>
            <a:schemeClr val="accent5"/>
          </a:solidFill>
          <a:ln w="12700" cap="flat">
            <a:solidFill>
              <a:schemeClr val="tx2">
                <a:lumMod val="85000"/>
                <a:lumOff val="15000"/>
              </a:schemeClr>
            </a:solidFill>
            <a:miter lim="400000"/>
          </a:ln>
          <a:effectLst/>
        </p:spPr>
        <p:txBody>
          <a:bodyPr wrap="square" lIns="0" tIns="0" rIns="0" bIns="0" numCol="1" anchor="t">
            <a:noAutofit/>
          </a:bodyPr>
          <a:lstStyle/>
          <a:p>
            <a:pPr algn="ctr" defTabSz="767650" rtl="0"/>
            <a:r>
              <a:rPr lang="en-US" sz="1600" b="1" dirty="0">
                <a:solidFill>
                  <a:schemeClr val="tx2"/>
                </a:solidFill>
                <a:latin typeface="Lato Light" panose="020F0502020204030203" pitchFamily="34" charset="0"/>
              </a:rPr>
              <a:t>The known worse impact of DM on pregnancy outcome </a:t>
            </a:r>
          </a:p>
        </p:txBody>
      </p:sp>
      <p:sp>
        <p:nvSpPr>
          <p:cNvPr id="55" name="Pentagon 54">
            <a:extLst>
              <a:ext uri="{FF2B5EF4-FFF2-40B4-BE49-F238E27FC236}">
                <a16:creationId xmlns:a16="http://schemas.microsoft.com/office/drawing/2014/main" id="{3A1784C6-AAC9-844C-85B4-871D14CA5306}"/>
              </a:ext>
            </a:extLst>
          </p:cNvPr>
          <p:cNvSpPr/>
          <p:nvPr/>
        </p:nvSpPr>
        <p:spPr>
          <a:xfrm>
            <a:off x="7092279" y="5340352"/>
            <a:ext cx="1800201" cy="666577"/>
          </a:xfrm>
          <a:prstGeom prst="homePlate">
            <a:avLst/>
          </a:prstGeom>
          <a:solidFill>
            <a:schemeClr val="accent5">
              <a:lumMod val="75000"/>
            </a:schemeClr>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391" tIns="19194" rIns="38391" bIns="19194" rtlCol="0" anchor="ctr"/>
          <a:lstStyle/>
          <a:p>
            <a:pPr algn="ctr" defTabSz="767650" rtl="0"/>
            <a:endParaRPr lang="en-US" sz="1600" b="1" dirty="0">
              <a:solidFill>
                <a:schemeClr val="tx2"/>
              </a:solidFill>
              <a:latin typeface="Lato Light" panose="020F0502020204030203" pitchFamily="34" charset="0"/>
            </a:endParaRPr>
          </a:p>
        </p:txBody>
      </p:sp>
      <p:sp>
        <p:nvSpPr>
          <p:cNvPr id="56" name="TextBox 55">
            <a:extLst>
              <a:ext uri="{FF2B5EF4-FFF2-40B4-BE49-F238E27FC236}">
                <a16:creationId xmlns:a16="http://schemas.microsoft.com/office/drawing/2014/main" id="{722B37C4-27DA-914C-95F7-B4E423C0C183}"/>
              </a:ext>
            </a:extLst>
          </p:cNvPr>
          <p:cNvSpPr txBox="1"/>
          <p:nvPr/>
        </p:nvSpPr>
        <p:spPr>
          <a:xfrm>
            <a:off x="690464" y="188641"/>
            <a:ext cx="8202016" cy="900537"/>
          </a:xfrm>
          <a:prstGeom prst="rect">
            <a:avLst/>
          </a:prstGeom>
          <a:solidFill>
            <a:schemeClr val="bg1">
              <a:lumMod val="85000"/>
            </a:schemeClr>
          </a:solidFill>
          <a:ln w="38100">
            <a:solidFill>
              <a:schemeClr val="tx2">
                <a:lumMod val="85000"/>
                <a:lumOff val="15000"/>
              </a:schemeClr>
            </a:solidFill>
          </a:ln>
        </p:spPr>
        <p:txBody>
          <a:bodyPr wrap="square" lIns="38391" tIns="19194" rIns="38391" bIns="19194" rtlCol="0">
            <a:spAutoFit/>
          </a:bodyPr>
          <a:lstStyle/>
          <a:p>
            <a:pPr algn="ctr" defTabSz="767650" rtl="0"/>
            <a:endParaRPr lang="en-US" sz="2800" b="1" dirty="0">
              <a:solidFill>
                <a:schemeClr val="tx2"/>
              </a:solidFill>
              <a:latin typeface="Poppins" pitchFamily="2" charset="77"/>
              <a:cs typeface="Poppins" pitchFamily="2" charset="77"/>
            </a:endParaRPr>
          </a:p>
          <a:p>
            <a:pPr algn="ctr" defTabSz="767650" rtl="0"/>
            <a:r>
              <a:rPr lang="en-US" sz="2800" b="1" dirty="0">
                <a:solidFill>
                  <a:schemeClr val="tx2"/>
                </a:solidFill>
                <a:latin typeface="Poppins" pitchFamily="2" charset="77"/>
                <a:cs typeface="Poppins" pitchFamily="2" charset="77"/>
              </a:rPr>
              <a:t>Background </a:t>
            </a:r>
          </a:p>
        </p:txBody>
      </p:sp>
    </p:spTree>
    <p:extLst>
      <p:ext uri="{BB962C8B-B14F-4D97-AF65-F5344CB8AC3E}">
        <p14:creationId xmlns:p14="http://schemas.microsoft.com/office/powerpoint/2010/main" val="275935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reeform 1">
            <a:extLst>
              <a:ext uri="{FF2B5EF4-FFF2-40B4-BE49-F238E27FC236}">
                <a16:creationId xmlns:a16="http://schemas.microsoft.com/office/drawing/2014/main" id="{E75568C8-3BF5-8843-AF2F-4E821AE5E4A5}"/>
              </a:ext>
            </a:extLst>
          </p:cNvPr>
          <p:cNvSpPr>
            <a:spLocks noChangeArrowheads="1"/>
          </p:cNvSpPr>
          <p:nvPr/>
        </p:nvSpPr>
        <p:spPr bwMode="auto">
          <a:xfrm>
            <a:off x="568342" y="5015581"/>
            <a:ext cx="6566278" cy="1074712"/>
          </a:xfrm>
          <a:custGeom>
            <a:avLst/>
            <a:gdLst>
              <a:gd name="T0" fmla="*/ 16819 w 17920"/>
              <a:gd name="T1" fmla="*/ 2199 h 2200"/>
              <a:gd name="T2" fmla="*/ 1100 w 17920"/>
              <a:gd name="T3" fmla="*/ 2199 h 2200"/>
              <a:gd name="T4" fmla="*/ 1100 w 17920"/>
              <a:gd name="T5" fmla="*/ 2199 h 2200"/>
              <a:gd name="T6" fmla="*/ 0 w 17920"/>
              <a:gd name="T7" fmla="*/ 1100 h 2200"/>
              <a:gd name="T8" fmla="*/ 0 w 17920"/>
              <a:gd name="T9" fmla="*/ 1100 h 2200"/>
              <a:gd name="T10" fmla="*/ 1100 w 17920"/>
              <a:gd name="T11" fmla="*/ 0 h 2200"/>
              <a:gd name="T12" fmla="*/ 16819 w 17920"/>
              <a:gd name="T13" fmla="*/ 0 h 2200"/>
              <a:gd name="T14" fmla="*/ 16819 w 17920"/>
              <a:gd name="T15" fmla="*/ 0 h 2200"/>
              <a:gd name="T16" fmla="*/ 17919 w 17920"/>
              <a:gd name="T17" fmla="*/ 1100 h 2200"/>
              <a:gd name="T18" fmla="*/ 17919 w 17920"/>
              <a:gd name="T19" fmla="*/ 1100 h 2200"/>
              <a:gd name="T20" fmla="*/ 16819 w 17920"/>
              <a:gd name="T21" fmla="*/ 21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20" h="2200">
                <a:moveTo>
                  <a:pt x="16819" y="2199"/>
                </a:moveTo>
                <a:lnTo>
                  <a:pt x="1100" y="2199"/>
                </a:lnTo>
                <a:lnTo>
                  <a:pt x="1100" y="2199"/>
                </a:lnTo>
                <a:cubicBezTo>
                  <a:pt x="493" y="2199"/>
                  <a:pt x="0" y="1707"/>
                  <a:pt x="0" y="1100"/>
                </a:cubicBezTo>
                <a:lnTo>
                  <a:pt x="0" y="1100"/>
                </a:lnTo>
                <a:cubicBezTo>
                  <a:pt x="0" y="493"/>
                  <a:pt x="493" y="0"/>
                  <a:pt x="1100" y="0"/>
                </a:cubicBezTo>
                <a:lnTo>
                  <a:pt x="16819" y="0"/>
                </a:lnTo>
                <a:lnTo>
                  <a:pt x="16819" y="0"/>
                </a:lnTo>
                <a:cubicBezTo>
                  <a:pt x="17426" y="0"/>
                  <a:pt x="17919" y="493"/>
                  <a:pt x="17919" y="1100"/>
                </a:cubicBezTo>
                <a:lnTo>
                  <a:pt x="17919" y="1100"/>
                </a:lnTo>
                <a:cubicBezTo>
                  <a:pt x="17919" y="1707"/>
                  <a:pt x="17426" y="2199"/>
                  <a:pt x="16819" y="2199"/>
                </a:cubicBezTo>
              </a:path>
            </a:pathLst>
          </a:custGeom>
          <a:solidFill>
            <a:srgbClr val="002060"/>
          </a:solidFill>
          <a:ln>
            <a:noFill/>
          </a:ln>
          <a:effectLst/>
        </p:spPr>
        <p:txBody>
          <a:bodyPr wrap="none" lIns="38398" tIns="19198" rIns="38398" bIns="19198" anchor="ctr"/>
          <a:lstStyle/>
          <a:p>
            <a:pPr algn="l" defTabSz="767796" rtl="0"/>
            <a:endParaRPr lang="en-US" sz="2700" dirty="0">
              <a:solidFill>
                <a:srgbClr val="737572"/>
              </a:solidFill>
              <a:latin typeface="Lato Light" panose="020F0502020204030203" pitchFamily="34" charset="0"/>
            </a:endParaRPr>
          </a:p>
        </p:txBody>
      </p:sp>
      <p:sp>
        <p:nvSpPr>
          <p:cNvPr id="4098" name="Freeform 2">
            <a:extLst>
              <a:ext uri="{FF2B5EF4-FFF2-40B4-BE49-F238E27FC236}">
                <a16:creationId xmlns:a16="http://schemas.microsoft.com/office/drawing/2014/main" id="{1FA18433-2015-2E4E-9F62-A736B8E27A32}"/>
              </a:ext>
            </a:extLst>
          </p:cNvPr>
          <p:cNvSpPr>
            <a:spLocks noChangeArrowheads="1"/>
          </p:cNvSpPr>
          <p:nvPr/>
        </p:nvSpPr>
        <p:spPr bwMode="auto">
          <a:xfrm>
            <a:off x="1115617" y="5013427"/>
            <a:ext cx="7632846" cy="1074712"/>
          </a:xfrm>
          <a:custGeom>
            <a:avLst/>
            <a:gdLst>
              <a:gd name="T0" fmla="*/ 13832 w 14933"/>
              <a:gd name="T1" fmla="*/ 2199 h 2200"/>
              <a:gd name="T2" fmla="*/ 1099 w 14933"/>
              <a:gd name="T3" fmla="*/ 2199 h 2200"/>
              <a:gd name="T4" fmla="*/ 1099 w 14933"/>
              <a:gd name="T5" fmla="*/ 2199 h 2200"/>
              <a:gd name="T6" fmla="*/ 0 w 14933"/>
              <a:gd name="T7" fmla="*/ 1100 h 2200"/>
              <a:gd name="T8" fmla="*/ 0 w 14933"/>
              <a:gd name="T9" fmla="*/ 1100 h 2200"/>
              <a:gd name="T10" fmla="*/ 1099 w 14933"/>
              <a:gd name="T11" fmla="*/ 0 h 2200"/>
              <a:gd name="T12" fmla="*/ 13832 w 14933"/>
              <a:gd name="T13" fmla="*/ 0 h 2200"/>
              <a:gd name="T14" fmla="*/ 13832 w 14933"/>
              <a:gd name="T15" fmla="*/ 0 h 2200"/>
              <a:gd name="T16" fmla="*/ 14932 w 14933"/>
              <a:gd name="T17" fmla="*/ 1100 h 2200"/>
              <a:gd name="T18" fmla="*/ 14932 w 14933"/>
              <a:gd name="T19" fmla="*/ 1100 h 2200"/>
              <a:gd name="T20" fmla="*/ 13832 w 14933"/>
              <a:gd name="T21" fmla="*/ 21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33" h="2200">
                <a:moveTo>
                  <a:pt x="13832" y="2199"/>
                </a:moveTo>
                <a:lnTo>
                  <a:pt x="1099" y="2199"/>
                </a:lnTo>
                <a:lnTo>
                  <a:pt x="1099" y="2199"/>
                </a:lnTo>
                <a:cubicBezTo>
                  <a:pt x="492" y="2199"/>
                  <a:pt x="0" y="1707"/>
                  <a:pt x="0" y="1100"/>
                </a:cubicBezTo>
                <a:lnTo>
                  <a:pt x="0" y="1100"/>
                </a:lnTo>
                <a:cubicBezTo>
                  <a:pt x="0" y="493"/>
                  <a:pt x="492" y="0"/>
                  <a:pt x="1099" y="0"/>
                </a:cubicBezTo>
                <a:lnTo>
                  <a:pt x="13832" y="0"/>
                </a:lnTo>
                <a:lnTo>
                  <a:pt x="13832" y="0"/>
                </a:lnTo>
                <a:cubicBezTo>
                  <a:pt x="14439" y="0"/>
                  <a:pt x="14932" y="493"/>
                  <a:pt x="14932" y="1100"/>
                </a:cubicBezTo>
                <a:lnTo>
                  <a:pt x="14932" y="1100"/>
                </a:lnTo>
                <a:cubicBezTo>
                  <a:pt x="14932" y="1707"/>
                  <a:pt x="14439" y="2199"/>
                  <a:pt x="13832" y="2199"/>
                </a:cubicBezTo>
              </a:path>
            </a:pathLst>
          </a:custGeom>
          <a:solidFill>
            <a:schemeClr val="accent1">
              <a:lumMod val="50000"/>
            </a:schemeClr>
          </a:solidFill>
          <a:ln>
            <a:noFill/>
          </a:ln>
          <a:effectLst/>
        </p:spPr>
        <p:txBody>
          <a:bodyPr wrap="none" lIns="38398" tIns="19198" rIns="38398" bIns="19198" anchor="ctr"/>
          <a:lstStyle/>
          <a:p>
            <a:pPr algn="ctr" defTabSz="767796" rtl="0"/>
            <a:r>
              <a:rPr lang="en-US" sz="1600" b="1" dirty="0">
                <a:solidFill>
                  <a:schemeClr val="bg1"/>
                </a:solidFill>
                <a:latin typeface="Georgia"/>
              </a:rPr>
              <a:t>Obesity is common in both PCOS and Type 2 diabetic women. </a:t>
            </a:r>
          </a:p>
          <a:p>
            <a:pPr algn="ctr" defTabSz="767796" rtl="0"/>
            <a:r>
              <a:rPr lang="en-US" sz="1600" b="1" dirty="0">
                <a:solidFill>
                  <a:schemeClr val="bg1"/>
                </a:solidFill>
                <a:latin typeface="Georgia"/>
              </a:rPr>
              <a:t>Studies show that obese women seeking pregnancy experience longer </a:t>
            </a:r>
          </a:p>
          <a:p>
            <a:pPr algn="ctr" defTabSz="767796" rtl="0"/>
            <a:r>
              <a:rPr lang="en-US" sz="1600" b="1" dirty="0">
                <a:solidFill>
                  <a:schemeClr val="bg1"/>
                </a:solidFill>
                <a:latin typeface="Georgia"/>
              </a:rPr>
              <a:t>times to conception, unrelated to age and to cyclic regularity</a:t>
            </a:r>
            <a:endParaRPr lang="en-US" sz="1600" b="1" dirty="0">
              <a:solidFill>
                <a:schemeClr val="bg1"/>
              </a:solidFill>
              <a:latin typeface="Lato Light" panose="020F0502020204030203" pitchFamily="34" charset="0"/>
            </a:endParaRPr>
          </a:p>
        </p:txBody>
      </p:sp>
      <p:sp>
        <p:nvSpPr>
          <p:cNvPr id="4099" name="Freeform 3">
            <a:extLst>
              <a:ext uri="{FF2B5EF4-FFF2-40B4-BE49-F238E27FC236}">
                <a16:creationId xmlns:a16="http://schemas.microsoft.com/office/drawing/2014/main" id="{200E7CB1-1682-D948-B107-9648F97314F3}"/>
              </a:ext>
            </a:extLst>
          </p:cNvPr>
          <p:cNvSpPr>
            <a:spLocks noChangeArrowheads="1"/>
          </p:cNvSpPr>
          <p:nvPr/>
        </p:nvSpPr>
        <p:spPr bwMode="auto">
          <a:xfrm>
            <a:off x="568342" y="3940870"/>
            <a:ext cx="6566278" cy="1074711"/>
          </a:xfrm>
          <a:custGeom>
            <a:avLst/>
            <a:gdLst>
              <a:gd name="T0" fmla="*/ 16819 w 17920"/>
              <a:gd name="T1" fmla="*/ 2198 h 2199"/>
              <a:gd name="T2" fmla="*/ 1100 w 17920"/>
              <a:gd name="T3" fmla="*/ 2198 h 2199"/>
              <a:gd name="T4" fmla="*/ 1100 w 17920"/>
              <a:gd name="T5" fmla="*/ 2198 h 2199"/>
              <a:gd name="T6" fmla="*/ 0 w 17920"/>
              <a:gd name="T7" fmla="*/ 1099 h 2199"/>
              <a:gd name="T8" fmla="*/ 0 w 17920"/>
              <a:gd name="T9" fmla="*/ 1099 h 2199"/>
              <a:gd name="T10" fmla="*/ 1100 w 17920"/>
              <a:gd name="T11" fmla="*/ 0 h 2199"/>
              <a:gd name="T12" fmla="*/ 16819 w 17920"/>
              <a:gd name="T13" fmla="*/ 0 h 2199"/>
              <a:gd name="T14" fmla="*/ 16819 w 17920"/>
              <a:gd name="T15" fmla="*/ 0 h 2199"/>
              <a:gd name="T16" fmla="*/ 17919 w 17920"/>
              <a:gd name="T17" fmla="*/ 1099 h 2199"/>
              <a:gd name="T18" fmla="*/ 17919 w 17920"/>
              <a:gd name="T19" fmla="*/ 1099 h 2199"/>
              <a:gd name="T20" fmla="*/ 16819 w 17920"/>
              <a:gd name="T21" fmla="*/ 2198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20" h="2199">
                <a:moveTo>
                  <a:pt x="16819" y="2198"/>
                </a:moveTo>
                <a:lnTo>
                  <a:pt x="1100" y="2198"/>
                </a:lnTo>
                <a:lnTo>
                  <a:pt x="1100" y="2198"/>
                </a:lnTo>
                <a:cubicBezTo>
                  <a:pt x="493" y="2198"/>
                  <a:pt x="0" y="1706"/>
                  <a:pt x="0" y="1099"/>
                </a:cubicBezTo>
                <a:lnTo>
                  <a:pt x="0" y="1099"/>
                </a:lnTo>
                <a:cubicBezTo>
                  <a:pt x="0" y="492"/>
                  <a:pt x="493" y="0"/>
                  <a:pt x="1100" y="0"/>
                </a:cubicBezTo>
                <a:lnTo>
                  <a:pt x="16819" y="0"/>
                </a:lnTo>
                <a:lnTo>
                  <a:pt x="16819" y="0"/>
                </a:lnTo>
                <a:cubicBezTo>
                  <a:pt x="17426" y="0"/>
                  <a:pt x="17919" y="492"/>
                  <a:pt x="17919" y="1099"/>
                </a:cubicBezTo>
                <a:lnTo>
                  <a:pt x="17919" y="1099"/>
                </a:lnTo>
                <a:cubicBezTo>
                  <a:pt x="17919" y="1706"/>
                  <a:pt x="17426" y="2198"/>
                  <a:pt x="16819" y="2198"/>
                </a:cubicBezTo>
              </a:path>
            </a:pathLst>
          </a:custGeom>
          <a:solidFill>
            <a:schemeClr val="accent3">
              <a:lumMod val="75000"/>
            </a:schemeClr>
          </a:solidFill>
          <a:ln>
            <a:noFill/>
          </a:ln>
          <a:effectLst/>
        </p:spPr>
        <p:txBody>
          <a:bodyPr wrap="none" lIns="38398" tIns="19198" rIns="38398" bIns="19198" anchor="ctr"/>
          <a:lstStyle/>
          <a:p>
            <a:pPr algn="l" defTabSz="767796" rtl="0"/>
            <a:endParaRPr lang="en-US" sz="2700" dirty="0">
              <a:solidFill>
                <a:srgbClr val="737572"/>
              </a:solidFill>
              <a:latin typeface="Lato Light" panose="020F0502020204030203" pitchFamily="34" charset="0"/>
            </a:endParaRPr>
          </a:p>
        </p:txBody>
      </p:sp>
      <p:sp>
        <p:nvSpPr>
          <p:cNvPr id="4100" name="Freeform 4">
            <a:extLst>
              <a:ext uri="{FF2B5EF4-FFF2-40B4-BE49-F238E27FC236}">
                <a16:creationId xmlns:a16="http://schemas.microsoft.com/office/drawing/2014/main" id="{E3BC0EAC-1149-1740-B0B0-06A84A7998E5}"/>
              </a:ext>
            </a:extLst>
          </p:cNvPr>
          <p:cNvSpPr>
            <a:spLocks noChangeArrowheads="1"/>
          </p:cNvSpPr>
          <p:nvPr/>
        </p:nvSpPr>
        <p:spPr bwMode="auto">
          <a:xfrm>
            <a:off x="1115617" y="3938717"/>
            <a:ext cx="7632846" cy="1074711"/>
          </a:xfrm>
          <a:custGeom>
            <a:avLst/>
            <a:gdLst>
              <a:gd name="T0" fmla="*/ 13832 w 14933"/>
              <a:gd name="T1" fmla="*/ 2198 h 2199"/>
              <a:gd name="T2" fmla="*/ 1099 w 14933"/>
              <a:gd name="T3" fmla="*/ 2198 h 2199"/>
              <a:gd name="T4" fmla="*/ 1099 w 14933"/>
              <a:gd name="T5" fmla="*/ 2198 h 2199"/>
              <a:gd name="T6" fmla="*/ 0 w 14933"/>
              <a:gd name="T7" fmla="*/ 1099 h 2199"/>
              <a:gd name="T8" fmla="*/ 0 w 14933"/>
              <a:gd name="T9" fmla="*/ 1099 h 2199"/>
              <a:gd name="T10" fmla="*/ 1099 w 14933"/>
              <a:gd name="T11" fmla="*/ 0 h 2199"/>
              <a:gd name="T12" fmla="*/ 13832 w 14933"/>
              <a:gd name="T13" fmla="*/ 0 h 2199"/>
              <a:gd name="T14" fmla="*/ 13832 w 14933"/>
              <a:gd name="T15" fmla="*/ 0 h 2199"/>
              <a:gd name="T16" fmla="*/ 14932 w 14933"/>
              <a:gd name="T17" fmla="*/ 1099 h 2199"/>
              <a:gd name="T18" fmla="*/ 14932 w 14933"/>
              <a:gd name="T19" fmla="*/ 1099 h 2199"/>
              <a:gd name="T20" fmla="*/ 13832 w 14933"/>
              <a:gd name="T21" fmla="*/ 2198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33" h="2199">
                <a:moveTo>
                  <a:pt x="13832" y="2198"/>
                </a:moveTo>
                <a:lnTo>
                  <a:pt x="1099" y="2198"/>
                </a:lnTo>
                <a:lnTo>
                  <a:pt x="1099" y="2198"/>
                </a:lnTo>
                <a:cubicBezTo>
                  <a:pt x="492" y="2198"/>
                  <a:pt x="0" y="1706"/>
                  <a:pt x="0" y="1099"/>
                </a:cubicBezTo>
                <a:lnTo>
                  <a:pt x="0" y="1099"/>
                </a:lnTo>
                <a:cubicBezTo>
                  <a:pt x="0" y="492"/>
                  <a:pt x="492" y="0"/>
                  <a:pt x="1099" y="0"/>
                </a:cubicBezTo>
                <a:lnTo>
                  <a:pt x="13832" y="0"/>
                </a:lnTo>
                <a:lnTo>
                  <a:pt x="13832" y="0"/>
                </a:lnTo>
                <a:cubicBezTo>
                  <a:pt x="14439" y="0"/>
                  <a:pt x="14932" y="492"/>
                  <a:pt x="14932" y="1099"/>
                </a:cubicBezTo>
                <a:lnTo>
                  <a:pt x="14932" y="1099"/>
                </a:lnTo>
                <a:cubicBezTo>
                  <a:pt x="14932" y="1706"/>
                  <a:pt x="14439" y="2198"/>
                  <a:pt x="13832" y="2198"/>
                </a:cubicBezTo>
              </a:path>
            </a:pathLst>
          </a:custGeom>
          <a:solidFill>
            <a:schemeClr val="accent1">
              <a:lumMod val="75000"/>
            </a:schemeClr>
          </a:solidFill>
          <a:ln>
            <a:solidFill>
              <a:schemeClr val="tx2">
                <a:lumMod val="85000"/>
                <a:lumOff val="15000"/>
              </a:schemeClr>
            </a:solidFill>
          </a:ln>
          <a:effectLst/>
        </p:spPr>
        <p:txBody>
          <a:bodyPr wrap="none" lIns="38398" tIns="19198" rIns="38398" bIns="19198" anchor="ctr"/>
          <a:lstStyle/>
          <a:p>
            <a:pPr marL="109708" lvl="0" algn="ctr" defTabSz="914400" rtl="0">
              <a:spcBef>
                <a:spcPts val="300"/>
              </a:spcBef>
              <a:buClr>
                <a:srgbClr val="A04DA3"/>
              </a:buClr>
            </a:pPr>
            <a:r>
              <a:rPr lang="en-US" b="1" dirty="0">
                <a:solidFill>
                  <a:schemeClr val="bg1"/>
                </a:solidFill>
                <a:latin typeface="Georgia"/>
              </a:rPr>
              <a:t>Insulin resistance, obesity and diabetes mellitus </a:t>
            </a:r>
          </a:p>
          <a:p>
            <a:pPr marL="109708" lvl="0" algn="ctr" defTabSz="914400" rtl="0">
              <a:spcBef>
                <a:spcPts val="300"/>
              </a:spcBef>
              <a:buClr>
                <a:srgbClr val="A04DA3"/>
              </a:buClr>
            </a:pPr>
            <a:r>
              <a:rPr lang="en-US" b="1" dirty="0">
                <a:solidFill>
                  <a:schemeClr val="bg1"/>
                </a:solidFill>
                <a:latin typeface="Georgia"/>
              </a:rPr>
              <a:t>strongly correlate with PCOS</a:t>
            </a:r>
          </a:p>
        </p:txBody>
      </p:sp>
      <p:sp>
        <p:nvSpPr>
          <p:cNvPr id="4101" name="Freeform 5">
            <a:extLst>
              <a:ext uri="{FF2B5EF4-FFF2-40B4-BE49-F238E27FC236}">
                <a16:creationId xmlns:a16="http://schemas.microsoft.com/office/drawing/2014/main" id="{79464D25-CEA5-CD40-A583-8479DC57304B}"/>
              </a:ext>
            </a:extLst>
          </p:cNvPr>
          <p:cNvSpPr>
            <a:spLocks noChangeArrowheads="1"/>
          </p:cNvSpPr>
          <p:nvPr/>
        </p:nvSpPr>
        <p:spPr bwMode="auto">
          <a:xfrm>
            <a:off x="552500" y="2866159"/>
            <a:ext cx="6566278" cy="1074711"/>
          </a:xfrm>
          <a:custGeom>
            <a:avLst/>
            <a:gdLst>
              <a:gd name="T0" fmla="*/ 16819 w 17920"/>
              <a:gd name="T1" fmla="*/ 2199 h 2200"/>
              <a:gd name="T2" fmla="*/ 1100 w 17920"/>
              <a:gd name="T3" fmla="*/ 2199 h 2200"/>
              <a:gd name="T4" fmla="*/ 1100 w 17920"/>
              <a:gd name="T5" fmla="*/ 2199 h 2200"/>
              <a:gd name="T6" fmla="*/ 0 w 17920"/>
              <a:gd name="T7" fmla="*/ 1100 h 2200"/>
              <a:gd name="T8" fmla="*/ 0 w 17920"/>
              <a:gd name="T9" fmla="*/ 1100 h 2200"/>
              <a:gd name="T10" fmla="*/ 1100 w 17920"/>
              <a:gd name="T11" fmla="*/ 0 h 2200"/>
              <a:gd name="T12" fmla="*/ 16819 w 17920"/>
              <a:gd name="T13" fmla="*/ 0 h 2200"/>
              <a:gd name="T14" fmla="*/ 16819 w 17920"/>
              <a:gd name="T15" fmla="*/ 0 h 2200"/>
              <a:gd name="T16" fmla="*/ 17919 w 17920"/>
              <a:gd name="T17" fmla="*/ 1100 h 2200"/>
              <a:gd name="T18" fmla="*/ 17919 w 17920"/>
              <a:gd name="T19" fmla="*/ 1100 h 2200"/>
              <a:gd name="T20" fmla="*/ 16819 w 17920"/>
              <a:gd name="T21" fmla="*/ 21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20" h="2200">
                <a:moveTo>
                  <a:pt x="16819" y="2199"/>
                </a:moveTo>
                <a:lnTo>
                  <a:pt x="1100" y="2199"/>
                </a:lnTo>
                <a:lnTo>
                  <a:pt x="1100" y="2199"/>
                </a:lnTo>
                <a:cubicBezTo>
                  <a:pt x="493" y="2199"/>
                  <a:pt x="0" y="1707"/>
                  <a:pt x="0" y="1100"/>
                </a:cubicBezTo>
                <a:lnTo>
                  <a:pt x="0" y="1100"/>
                </a:lnTo>
                <a:cubicBezTo>
                  <a:pt x="0" y="493"/>
                  <a:pt x="493" y="0"/>
                  <a:pt x="1100" y="0"/>
                </a:cubicBezTo>
                <a:lnTo>
                  <a:pt x="16819" y="0"/>
                </a:lnTo>
                <a:lnTo>
                  <a:pt x="16819" y="0"/>
                </a:lnTo>
                <a:cubicBezTo>
                  <a:pt x="17426" y="0"/>
                  <a:pt x="17919" y="493"/>
                  <a:pt x="17919" y="1100"/>
                </a:cubicBezTo>
                <a:lnTo>
                  <a:pt x="17919" y="1100"/>
                </a:lnTo>
                <a:cubicBezTo>
                  <a:pt x="17919" y="1707"/>
                  <a:pt x="17426" y="2199"/>
                  <a:pt x="16819" y="2199"/>
                </a:cubicBezTo>
              </a:path>
            </a:pathLst>
          </a:custGeom>
          <a:solidFill>
            <a:schemeClr val="accent2">
              <a:lumMod val="75000"/>
            </a:schemeClr>
          </a:solidFill>
          <a:ln>
            <a:noFill/>
          </a:ln>
          <a:effectLst/>
        </p:spPr>
        <p:txBody>
          <a:bodyPr wrap="none" lIns="38398" tIns="19198" rIns="38398" bIns="19198" anchor="ctr"/>
          <a:lstStyle/>
          <a:p>
            <a:pPr algn="l" defTabSz="767796" rtl="0"/>
            <a:endParaRPr lang="en-US" sz="2700" dirty="0">
              <a:solidFill>
                <a:srgbClr val="737572"/>
              </a:solidFill>
              <a:latin typeface="Lato Light" panose="020F0502020204030203" pitchFamily="34" charset="0"/>
            </a:endParaRPr>
          </a:p>
        </p:txBody>
      </p:sp>
      <p:sp>
        <p:nvSpPr>
          <p:cNvPr id="4102" name="Freeform 6">
            <a:extLst>
              <a:ext uri="{FF2B5EF4-FFF2-40B4-BE49-F238E27FC236}">
                <a16:creationId xmlns:a16="http://schemas.microsoft.com/office/drawing/2014/main" id="{FC383AD6-5539-F04E-AA3E-C27079A2B43E}"/>
              </a:ext>
            </a:extLst>
          </p:cNvPr>
          <p:cNvSpPr>
            <a:spLocks noChangeArrowheads="1"/>
          </p:cNvSpPr>
          <p:nvPr/>
        </p:nvSpPr>
        <p:spPr bwMode="auto">
          <a:xfrm>
            <a:off x="1115616" y="2866159"/>
            <a:ext cx="7632847" cy="1074711"/>
          </a:xfrm>
          <a:custGeom>
            <a:avLst/>
            <a:gdLst>
              <a:gd name="T0" fmla="*/ 13832 w 14933"/>
              <a:gd name="T1" fmla="*/ 2199 h 2200"/>
              <a:gd name="T2" fmla="*/ 1099 w 14933"/>
              <a:gd name="T3" fmla="*/ 2199 h 2200"/>
              <a:gd name="T4" fmla="*/ 1099 w 14933"/>
              <a:gd name="T5" fmla="*/ 2199 h 2200"/>
              <a:gd name="T6" fmla="*/ 0 w 14933"/>
              <a:gd name="T7" fmla="*/ 1100 h 2200"/>
              <a:gd name="T8" fmla="*/ 0 w 14933"/>
              <a:gd name="T9" fmla="*/ 1100 h 2200"/>
              <a:gd name="T10" fmla="*/ 1099 w 14933"/>
              <a:gd name="T11" fmla="*/ 0 h 2200"/>
              <a:gd name="T12" fmla="*/ 13832 w 14933"/>
              <a:gd name="T13" fmla="*/ 0 h 2200"/>
              <a:gd name="T14" fmla="*/ 13832 w 14933"/>
              <a:gd name="T15" fmla="*/ 0 h 2200"/>
              <a:gd name="T16" fmla="*/ 14932 w 14933"/>
              <a:gd name="T17" fmla="*/ 1100 h 2200"/>
              <a:gd name="T18" fmla="*/ 14932 w 14933"/>
              <a:gd name="T19" fmla="*/ 1100 h 2200"/>
              <a:gd name="T20" fmla="*/ 13832 w 14933"/>
              <a:gd name="T21" fmla="*/ 21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33" h="2200">
                <a:moveTo>
                  <a:pt x="13832" y="2199"/>
                </a:moveTo>
                <a:lnTo>
                  <a:pt x="1099" y="2199"/>
                </a:lnTo>
                <a:lnTo>
                  <a:pt x="1099" y="2199"/>
                </a:lnTo>
                <a:cubicBezTo>
                  <a:pt x="492" y="2199"/>
                  <a:pt x="0" y="1707"/>
                  <a:pt x="0" y="1100"/>
                </a:cubicBezTo>
                <a:lnTo>
                  <a:pt x="0" y="1100"/>
                </a:lnTo>
                <a:cubicBezTo>
                  <a:pt x="0" y="493"/>
                  <a:pt x="492" y="0"/>
                  <a:pt x="1099" y="0"/>
                </a:cubicBezTo>
                <a:lnTo>
                  <a:pt x="13832" y="0"/>
                </a:lnTo>
                <a:lnTo>
                  <a:pt x="13832" y="0"/>
                </a:lnTo>
                <a:cubicBezTo>
                  <a:pt x="14439" y="0"/>
                  <a:pt x="14932" y="493"/>
                  <a:pt x="14932" y="1100"/>
                </a:cubicBezTo>
                <a:lnTo>
                  <a:pt x="14932" y="1100"/>
                </a:lnTo>
                <a:cubicBezTo>
                  <a:pt x="14932" y="1707"/>
                  <a:pt x="14439" y="2199"/>
                  <a:pt x="13832" y="2199"/>
                </a:cubicBezTo>
              </a:path>
            </a:pathLst>
          </a:custGeom>
          <a:solidFill>
            <a:schemeClr val="accent2">
              <a:lumMod val="60000"/>
              <a:lumOff val="40000"/>
            </a:schemeClr>
          </a:solidFill>
          <a:ln>
            <a:noFill/>
          </a:ln>
          <a:effectLst/>
        </p:spPr>
        <p:txBody>
          <a:bodyPr wrap="none" lIns="38398" tIns="19198" rIns="38398" bIns="19198" anchor="ctr"/>
          <a:lstStyle/>
          <a:p>
            <a:pPr algn="ctr" defTabSz="767796" rtl="0"/>
            <a:r>
              <a:rPr lang="en-US" b="1" dirty="0">
                <a:solidFill>
                  <a:schemeClr val="bg1"/>
                </a:solidFill>
                <a:latin typeface="Georgia"/>
              </a:rPr>
              <a:t>There is an association between Type 2 diabetes and fertility</a:t>
            </a:r>
          </a:p>
          <a:p>
            <a:pPr algn="ctr" defTabSz="767796" rtl="0"/>
            <a:r>
              <a:rPr lang="en-US" b="1" dirty="0">
                <a:solidFill>
                  <a:schemeClr val="bg1"/>
                </a:solidFill>
                <a:latin typeface="Georgia"/>
              </a:rPr>
              <a:t>alterations in the length of the menstrual cycle, and the </a:t>
            </a:r>
          </a:p>
          <a:p>
            <a:pPr algn="ctr" defTabSz="767796" rtl="0"/>
            <a:r>
              <a:rPr lang="en-US" b="1" dirty="0">
                <a:solidFill>
                  <a:schemeClr val="bg1"/>
                </a:solidFill>
                <a:latin typeface="Georgia"/>
              </a:rPr>
              <a:t>age of onset of menopause</a:t>
            </a:r>
            <a:endParaRPr lang="en-US" sz="2700" b="1" dirty="0">
              <a:solidFill>
                <a:schemeClr val="bg1"/>
              </a:solidFill>
              <a:latin typeface="Lato Light" panose="020F0502020204030203" pitchFamily="34" charset="0"/>
            </a:endParaRPr>
          </a:p>
        </p:txBody>
      </p:sp>
      <p:sp>
        <p:nvSpPr>
          <p:cNvPr id="4103" name="Freeform 7">
            <a:extLst>
              <a:ext uri="{FF2B5EF4-FFF2-40B4-BE49-F238E27FC236}">
                <a16:creationId xmlns:a16="http://schemas.microsoft.com/office/drawing/2014/main" id="{5B66843C-BD58-2B4C-815C-F5B5C6A456EE}"/>
              </a:ext>
            </a:extLst>
          </p:cNvPr>
          <p:cNvSpPr>
            <a:spLocks noChangeArrowheads="1"/>
          </p:cNvSpPr>
          <p:nvPr/>
        </p:nvSpPr>
        <p:spPr bwMode="auto">
          <a:xfrm>
            <a:off x="552500" y="1768680"/>
            <a:ext cx="6566278" cy="1074712"/>
          </a:xfrm>
          <a:custGeom>
            <a:avLst/>
            <a:gdLst>
              <a:gd name="T0" fmla="*/ 16819 w 17920"/>
              <a:gd name="T1" fmla="*/ 2198 h 2199"/>
              <a:gd name="T2" fmla="*/ 1100 w 17920"/>
              <a:gd name="T3" fmla="*/ 2198 h 2199"/>
              <a:gd name="T4" fmla="*/ 1100 w 17920"/>
              <a:gd name="T5" fmla="*/ 2198 h 2199"/>
              <a:gd name="T6" fmla="*/ 0 w 17920"/>
              <a:gd name="T7" fmla="*/ 1099 h 2199"/>
              <a:gd name="T8" fmla="*/ 0 w 17920"/>
              <a:gd name="T9" fmla="*/ 1099 h 2199"/>
              <a:gd name="T10" fmla="*/ 1100 w 17920"/>
              <a:gd name="T11" fmla="*/ 0 h 2199"/>
              <a:gd name="T12" fmla="*/ 16819 w 17920"/>
              <a:gd name="T13" fmla="*/ 0 h 2199"/>
              <a:gd name="T14" fmla="*/ 16819 w 17920"/>
              <a:gd name="T15" fmla="*/ 0 h 2199"/>
              <a:gd name="T16" fmla="*/ 17919 w 17920"/>
              <a:gd name="T17" fmla="*/ 1099 h 2199"/>
              <a:gd name="T18" fmla="*/ 17919 w 17920"/>
              <a:gd name="T19" fmla="*/ 1099 h 2199"/>
              <a:gd name="T20" fmla="*/ 16819 w 17920"/>
              <a:gd name="T21" fmla="*/ 2198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20" h="2199">
                <a:moveTo>
                  <a:pt x="16819" y="2198"/>
                </a:moveTo>
                <a:lnTo>
                  <a:pt x="1100" y="2198"/>
                </a:lnTo>
                <a:lnTo>
                  <a:pt x="1100" y="2198"/>
                </a:lnTo>
                <a:cubicBezTo>
                  <a:pt x="493" y="2198"/>
                  <a:pt x="0" y="1706"/>
                  <a:pt x="0" y="1099"/>
                </a:cubicBezTo>
                <a:lnTo>
                  <a:pt x="0" y="1099"/>
                </a:lnTo>
                <a:cubicBezTo>
                  <a:pt x="0" y="492"/>
                  <a:pt x="493" y="0"/>
                  <a:pt x="1100" y="0"/>
                </a:cubicBezTo>
                <a:lnTo>
                  <a:pt x="16819" y="0"/>
                </a:lnTo>
                <a:lnTo>
                  <a:pt x="16819" y="0"/>
                </a:lnTo>
                <a:cubicBezTo>
                  <a:pt x="17426" y="0"/>
                  <a:pt x="17919" y="492"/>
                  <a:pt x="17919" y="1099"/>
                </a:cubicBezTo>
                <a:lnTo>
                  <a:pt x="17919" y="1099"/>
                </a:lnTo>
                <a:cubicBezTo>
                  <a:pt x="17919" y="1706"/>
                  <a:pt x="17426" y="2198"/>
                  <a:pt x="16819" y="2198"/>
                </a:cubicBezTo>
              </a:path>
            </a:pathLst>
          </a:custGeom>
          <a:solidFill>
            <a:schemeClr val="accent1">
              <a:lumMod val="75000"/>
            </a:schemeClr>
          </a:solidFill>
          <a:ln>
            <a:noFill/>
          </a:ln>
          <a:effectLst/>
        </p:spPr>
        <p:txBody>
          <a:bodyPr wrap="none" lIns="38398" tIns="19198" rIns="38398" bIns="19198" anchor="ctr"/>
          <a:lstStyle/>
          <a:p>
            <a:pPr algn="l" defTabSz="767796" rtl="0"/>
            <a:endParaRPr lang="en-US" sz="2700" dirty="0">
              <a:solidFill>
                <a:srgbClr val="737572"/>
              </a:solidFill>
              <a:latin typeface="Lato Light" panose="020F0502020204030203" pitchFamily="34" charset="0"/>
            </a:endParaRPr>
          </a:p>
        </p:txBody>
      </p:sp>
      <p:sp>
        <p:nvSpPr>
          <p:cNvPr id="4104" name="Freeform 8">
            <a:extLst>
              <a:ext uri="{FF2B5EF4-FFF2-40B4-BE49-F238E27FC236}">
                <a16:creationId xmlns:a16="http://schemas.microsoft.com/office/drawing/2014/main" id="{8E1E354D-A356-D048-9533-38BAAAAD2E56}"/>
              </a:ext>
            </a:extLst>
          </p:cNvPr>
          <p:cNvSpPr>
            <a:spLocks noChangeArrowheads="1"/>
          </p:cNvSpPr>
          <p:nvPr/>
        </p:nvSpPr>
        <p:spPr bwMode="auto">
          <a:xfrm>
            <a:off x="1115617" y="1768680"/>
            <a:ext cx="7632846" cy="1097479"/>
          </a:xfrm>
          <a:custGeom>
            <a:avLst/>
            <a:gdLst>
              <a:gd name="T0" fmla="*/ 13832 w 14933"/>
              <a:gd name="T1" fmla="*/ 2198 h 2199"/>
              <a:gd name="T2" fmla="*/ 1099 w 14933"/>
              <a:gd name="T3" fmla="*/ 2198 h 2199"/>
              <a:gd name="T4" fmla="*/ 1099 w 14933"/>
              <a:gd name="T5" fmla="*/ 2198 h 2199"/>
              <a:gd name="T6" fmla="*/ 0 w 14933"/>
              <a:gd name="T7" fmla="*/ 1099 h 2199"/>
              <a:gd name="T8" fmla="*/ 0 w 14933"/>
              <a:gd name="T9" fmla="*/ 1099 h 2199"/>
              <a:gd name="T10" fmla="*/ 1099 w 14933"/>
              <a:gd name="T11" fmla="*/ 0 h 2199"/>
              <a:gd name="T12" fmla="*/ 13832 w 14933"/>
              <a:gd name="T13" fmla="*/ 0 h 2199"/>
              <a:gd name="T14" fmla="*/ 13832 w 14933"/>
              <a:gd name="T15" fmla="*/ 0 h 2199"/>
              <a:gd name="T16" fmla="*/ 14932 w 14933"/>
              <a:gd name="T17" fmla="*/ 1099 h 2199"/>
              <a:gd name="T18" fmla="*/ 14932 w 14933"/>
              <a:gd name="T19" fmla="*/ 1099 h 2199"/>
              <a:gd name="T20" fmla="*/ 13832 w 14933"/>
              <a:gd name="T21" fmla="*/ 2198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33" h="2199">
                <a:moveTo>
                  <a:pt x="13832" y="2198"/>
                </a:moveTo>
                <a:lnTo>
                  <a:pt x="1099" y="2198"/>
                </a:lnTo>
                <a:lnTo>
                  <a:pt x="1099" y="2198"/>
                </a:lnTo>
                <a:cubicBezTo>
                  <a:pt x="492" y="2198"/>
                  <a:pt x="0" y="1706"/>
                  <a:pt x="0" y="1099"/>
                </a:cubicBezTo>
                <a:lnTo>
                  <a:pt x="0" y="1099"/>
                </a:lnTo>
                <a:cubicBezTo>
                  <a:pt x="0" y="492"/>
                  <a:pt x="492" y="0"/>
                  <a:pt x="1099" y="0"/>
                </a:cubicBezTo>
                <a:lnTo>
                  <a:pt x="13832" y="0"/>
                </a:lnTo>
                <a:lnTo>
                  <a:pt x="13832" y="0"/>
                </a:lnTo>
                <a:cubicBezTo>
                  <a:pt x="14439" y="0"/>
                  <a:pt x="14932" y="492"/>
                  <a:pt x="14932" y="1099"/>
                </a:cubicBezTo>
                <a:lnTo>
                  <a:pt x="14932" y="1099"/>
                </a:lnTo>
                <a:cubicBezTo>
                  <a:pt x="14932" y="1706"/>
                  <a:pt x="14439" y="2198"/>
                  <a:pt x="13832" y="2198"/>
                </a:cubicBezTo>
              </a:path>
            </a:pathLst>
          </a:custGeom>
          <a:solidFill>
            <a:schemeClr val="accent1">
              <a:lumMod val="20000"/>
              <a:lumOff val="80000"/>
            </a:schemeClr>
          </a:solidFill>
          <a:ln>
            <a:noFill/>
          </a:ln>
          <a:effectLst/>
        </p:spPr>
        <p:txBody>
          <a:bodyPr wrap="none" lIns="38398" tIns="19198" rIns="38398" bIns="19198" anchor="ctr"/>
          <a:lstStyle/>
          <a:p>
            <a:pPr marL="109708" lvl="0" algn="ctr" defTabSz="914400" rtl="0">
              <a:spcBef>
                <a:spcPts val="300"/>
              </a:spcBef>
              <a:buClr>
                <a:srgbClr val="A04DA3"/>
              </a:buClr>
            </a:pPr>
            <a:r>
              <a:rPr lang="en-US" sz="1600" b="1" dirty="0">
                <a:solidFill>
                  <a:schemeClr val="tx2"/>
                </a:solidFill>
                <a:latin typeface="Georgia"/>
              </a:rPr>
              <a:t>the prevalence of obesity is increasing due to changing dietary and </a:t>
            </a:r>
          </a:p>
          <a:p>
            <a:pPr marL="109708" lvl="0" algn="ctr" defTabSz="914400" rtl="0">
              <a:spcBef>
                <a:spcPts val="300"/>
              </a:spcBef>
              <a:buClr>
                <a:srgbClr val="A04DA3"/>
              </a:buClr>
            </a:pPr>
            <a:r>
              <a:rPr lang="en-US" sz="1600" b="1" dirty="0">
                <a:solidFill>
                  <a:schemeClr val="tx2"/>
                </a:solidFill>
                <a:latin typeface="Georgia"/>
              </a:rPr>
              <a:t>lifestyle patterns, thus raising the incidence of </a:t>
            </a:r>
          </a:p>
          <a:p>
            <a:pPr marL="109708" lvl="0" algn="ctr" defTabSz="914400" rtl="0">
              <a:spcBef>
                <a:spcPts val="300"/>
              </a:spcBef>
              <a:buClr>
                <a:srgbClr val="A04DA3"/>
              </a:buClr>
            </a:pPr>
            <a:r>
              <a:rPr lang="en-US" sz="1600" b="1" dirty="0">
                <a:solidFill>
                  <a:schemeClr val="tx2"/>
                </a:solidFill>
                <a:latin typeface="Georgia"/>
              </a:rPr>
              <a:t>Type 2 diabetes during the reproductive years.</a:t>
            </a:r>
          </a:p>
        </p:txBody>
      </p:sp>
      <p:sp>
        <p:nvSpPr>
          <p:cNvPr id="11" name="TextBox 10">
            <a:extLst>
              <a:ext uri="{FF2B5EF4-FFF2-40B4-BE49-F238E27FC236}">
                <a16:creationId xmlns:a16="http://schemas.microsoft.com/office/drawing/2014/main" id="{DA64FB33-CD3E-2E4B-9B5B-280AD724DF18}"/>
              </a:ext>
            </a:extLst>
          </p:cNvPr>
          <p:cNvSpPr txBox="1"/>
          <p:nvPr/>
        </p:nvSpPr>
        <p:spPr>
          <a:xfrm>
            <a:off x="467543" y="306186"/>
            <a:ext cx="8280919" cy="423492"/>
          </a:xfrm>
          <a:prstGeom prst="rect">
            <a:avLst/>
          </a:prstGeom>
          <a:solidFill>
            <a:schemeClr val="accent1">
              <a:lumMod val="40000"/>
              <a:lumOff val="60000"/>
            </a:schemeClr>
          </a:solidFill>
          <a:ln w="57150">
            <a:solidFill>
              <a:schemeClr val="tx2">
                <a:lumMod val="85000"/>
                <a:lumOff val="15000"/>
              </a:schemeClr>
            </a:solidFill>
          </a:ln>
        </p:spPr>
        <p:txBody>
          <a:bodyPr wrap="square" lIns="38398" tIns="19198" rIns="38398" bIns="19198" rtlCol="0">
            <a:spAutoFit/>
          </a:bodyPr>
          <a:lstStyle/>
          <a:p>
            <a:pPr algn="ctr" defTabSz="767796" rtl="0"/>
            <a:r>
              <a:rPr lang="en-US" sz="2500" b="1" dirty="0">
                <a:solidFill>
                  <a:srgbClr val="445469"/>
                </a:solidFill>
                <a:latin typeface="Poppins" pitchFamily="2" charset="77"/>
                <a:cs typeface="Poppins" pitchFamily="2" charset="77"/>
              </a:rPr>
              <a:t>DM – TYPE 2</a:t>
            </a:r>
          </a:p>
        </p:txBody>
      </p:sp>
      <p:sp>
        <p:nvSpPr>
          <p:cNvPr id="12" name="TextBox 11">
            <a:extLst>
              <a:ext uri="{FF2B5EF4-FFF2-40B4-BE49-F238E27FC236}">
                <a16:creationId xmlns:a16="http://schemas.microsoft.com/office/drawing/2014/main" id="{058BCA27-EF31-4441-AAC7-AB4FD3B669C2}"/>
              </a:ext>
            </a:extLst>
          </p:cNvPr>
          <p:cNvSpPr txBox="1"/>
          <p:nvPr/>
        </p:nvSpPr>
        <p:spPr>
          <a:xfrm>
            <a:off x="3419872" y="787594"/>
            <a:ext cx="2160240" cy="654324"/>
          </a:xfrm>
          <a:prstGeom prst="rect">
            <a:avLst/>
          </a:prstGeom>
          <a:solidFill>
            <a:schemeClr val="accent1">
              <a:lumMod val="20000"/>
              <a:lumOff val="80000"/>
            </a:schemeClr>
          </a:solidFill>
          <a:ln w="28575">
            <a:solidFill>
              <a:schemeClr val="tx2">
                <a:lumMod val="85000"/>
                <a:lumOff val="15000"/>
              </a:schemeClr>
            </a:solidFill>
          </a:ln>
        </p:spPr>
        <p:txBody>
          <a:bodyPr wrap="square" lIns="38398" tIns="19198" rIns="38398" bIns="19198" rtlCol="0">
            <a:spAutoFit/>
          </a:bodyPr>
          <a:lstStyle/>
          <a:p>
            <a:pPr algn="ctr" defTabSz="767796" rtl="0"/>
            <a:r>
              <a:rPr lang="en-US" sz="2000" spc="126" dirty="0">
                <a:solidFill>
                  <a:schemeClr val="tx2"/>
                </a:solidFill>
                <a:latin typeface="Poppins Light" pitchFamily="2" charset="77"/>
                <a:cs typeface="Poppins Light" pitchFamily="2" charset="77"/>
              </a:rPr>
              <a:t> </a:t>
            </a:r>
          </a:p>
          <a:p>
            <a:pPr algn="ctr" defTabSz="767796" rtl="0"/>
            <a:r>
              <a:rPr lang="en-US" sz="2000" spc="126" dirty="0">
                <a:solidFill>
                  <a:schemeClr val="tx2"/>
                </a:solidFill>
                <a:latin typeface="Poppins Light" pitchFamily="2" charset="77"/>
                <a:cs typeface="Poppins Light" pitchFamily="2" charset="77"/>
              </a:rPr>
              <a:t>Background </a:t>
            </a:r>
          </a:p>
        </p:txBody>
      </p:sp>
    </p:spTree>
    <p:extLst>
      <p:ext uri="{BB962C8B-B14F-4D97-AF65-F5344CB8AC3E}">
        <p14:creationId xmlns:p14="http://schemas.microsoft.com/office/powerpoint/2010/main" val="3331535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fade">
                                      <p:cBhvr>
                                        <p:cTn id="11" dur="500"/>
                                        <p:tgtEl>
                                          <p:spTgt spid="410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0" grpId="0" animBg="1"/>
      <p:bldP spid="4102" grpId="0" animBg="1"/>
      <p:bldP spid="4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861048"/>
            <a:ext cx="3168352" cy="2880320"/>
          </a:xfrm>
          <a:ln>
            <a:solidFill>
              <a:schemeClr val="tx1">
                <a:lumMod val="85000"/>
                <a:lumOff val="15000"/>
              </a:schemeClr>
            </a:solidFill>
          </a:ln>
        </p:spPr>
        <p:txBody>
          <a:bodyPr>
            <a:noAutofit/>
          </a:bodyPr>
          <a:lstStyle/>
          <a:p>
            <a:pPr algn="l" rtl="0">
              <a:buFont typeface="Wingdings" pitchFamily="2" charset="2"/>
              <a:buChar char="Ø"/>
            </a:pPr>
            <a:r>
              <a:rPr lang="en-US" sz="1800" dirty="0"/>
              <a:t> PCOS woman with history of 1 year primary infertility ( type A phenotype ) </a:t>
            </a:r>
          </a:p>
          <a:p>
            <a:pPr algn="l" rtl="0">
              <a:buFont typeface="Wingdings" pitchFamily="2" charset="2"/>
              <a:buChar char="Ø"/>
            </a:pPr>
            <a:r>
              <a:rPr lang="en-US" sz="1800" dirty="0"/>
              <a:t> high BMI </a:t>
            </a:r>
          </a:p>
          <a:p>
            <a:pPr algn="l" rtl="0">
              <a:buFont typeface="Wingdings" pitchFamily="2" charset="2"/>
              <a:buChar char="Ø"/>
            </a:pPr>
            <a:r>
              <a:rPr lang="en-US" sz="1800" dirty="0"/>
              <a:t> Type 2 diabetes with high HbA1c </a:t>
            </a:r>
          </a:p>
          <a:p>
            <a:pPr algn="l" rtl="0">
              <a:buFont typeface="Wingdings" pitchFamily="2" charset="2"/>
              <a:buChar char="Ø"/>
            </a:pPr>
            <a:r>
              <a:rPr lang="en-US" sz="1800" dirty="0"/>
              <a:t> high Cholesterol &amp; BP</a:t>
            </a:r>
          </a:p>
          <a:p>
            <a:pPr algn="l" rtl="0">
              <a:buFont typeface="Wingdings" pitchFamily="2" charset="2"/>
              <a:buChar char="Ø"/>
            </a:pPr>
            <a:endParaRPr lang="ar-IQ" sz="1800" dirty="0"/>
          </a:p>
        </p:txBody>
      </p:sp>
      <p:sp>
        <p:nvSpPr>
          <p:cNvPr id="4" name="Title 1"/>
          <p:cNvSpPr txBox="1">
            <a:spLocks/>
          </p:cNvSpPr>
          <p:nvPr/>
        </p:nvSpPr>
        <p:spPr>
          <a:xfrm>
            <a:off x="107504" y="692696"/>
            <a:ext cx="8928992" cy="2376264"/>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600" b="1" dirty="0"/>
              <a:t>A 32-years-old woman (BMI 29 kg/m2), attends infertility clinic with  primary infertility of 1year duration.</a:t>
            </a:r>
          </a:p>
          <a:p>
            <a:pPr marL="285696" indent="-285696" rtl="0">
              <a:buFont typeface="Courier New" pitchFamily="49" charset="0"/>
              <a:buChar char="o"/>
            </a:pPr>
            <a:r>
              <a:rPr lang="en-US" sz="1600" b="1" dirty="0"/>
              <a:t>She had history of hirsutism and oligomenorrhoea with PCOM on TV/US. </a:t>
            </a:r>
          </a:p>
          <a:p>
            <a:pPr marL="285696" indent="-285696" rtl="0">
              <a:buFont typeface="Courier New" pitchFamily="49" charset="0"/>
              <a:buChar char="o"/>
            </a:pPr>
            <a:r>
              <a:rPr lang="en-US" sz="1600" b="1" dirty="0"/>
              <a:t>As part of her initial diagnostic work-up:</a:t>
            </a:r>
          </a:p>
          <a:p>
            <a:pPr marL="285696" indent="-285696" rtl="0">
              <a:buFont typeface="Wingdings" pitchFamily="2" charset="2"/>
              <a:buChar char="ü"/>
            </a:pPr>
            <a:r>
              <a:rPr lang="en-US" sz="1600" b="1" dirty="0"/>
              <a:t>Her partner SFA is normal </a:t>
            </a:r>
          </a:p>
          <a:p>
            <a:pPr marL="285696" indent="-285696" rtl="0">
              <a:buFont typeface="Wingdings" pitchFamily="2" charset="2"/>
              <a:buChar char="ü"/>
            </a:pPr>
            <a:r>
              <a:rPr lang="en-US" sz="1600" b="1" dirty="0"/>
              <a:t>HSG is normal </a:t>
            </a:r>
          </a:p>
          <a:p>
            <a:pPr marL="285696" indent="-285696" rtl="0">
              <a:buFont typeface="Wingdings" pitchFamily="2" charset="2"/>
              <a:buChar char="ü"/>
            </a:pPr>
            <a:r>
              <a:rPr lang="en-US" sz="1600" b="1" dirty="0"/>
              <a:t> she was identified to have Type 2 diabetes Her recent HbA1c was 7.7% (DCCT) (IFCC 60.7 mmol/ </a:t>
            </a:r>
            <a:r>
              <a:rPr lang="en-US" sz="1600" b="1" dirty="0" err="1"/>
              <a:t>mol</a:t>
            </a:r>
            <a:r>
              <a:rPr lang="en-US" sz="1600" b="1" dirty="0"/>
              <a:t> ). </a:t>
            </a:r>
          </a:p>
          <a:p>
            <a:pPr marL="285696" indent="-285696" rtl="0">
              <a:buFont typeface="Wingdings" pitchFamily="2" charset="2"/>
              <a:buChar char="ü"/>
            </a:pPr>
            <a:r>
              <a:rPr lang="en-US" sz="1600" b="1" dirty="0"/>
              <a:t>Her total cholesterol was 6.2 mmol/l and her blood pressure was 144/86 mmHg. </a:t>
            </a:r>
            <a:br>
              <a:rPr lang="en-US" sz="1600" b="1" dirty="0"/>
            </a:br>
            <a:br>
              <a:rPr lang="en-US" sz="1600" b="1" dirty="0"/>
            </a:br>
            <a:endParaRPr lang="ar-IQ" sz="1600" b="1" dirty="0"/>
          </a:p>
        </p:txBody>
      </p:sp>
      <p:sp>
        <p:nvSpPr>
          <p:cNvPr id="5" name="Rounded Rectangle 4"/>
          <p:cNvSpPr/>
          <p:nvPr/>
        </p:nvSpPr>
        <p:spPr>
          <a:xfrm>
            <a:off x="2051720" y="3212976"/>
            <a:ext cx="4320480" cy="504056"/>
          </a:xfrm>
          <a:prstGeom prst="roundRect">
            <a:avLst/>
          </a:prstGeom>
          <a:solidFill>
            <a:schemeClr val="accent2">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ctr"/>
            <a:r>
              <a:rPr lang="en-US" b="1" u="sng" dirty="0">
                <a:solidFill>
                  <a:schemeClr val="tx1"/>
                </a:solidFill>
              </a:rPr>
              <a:t>How to interpret data </a:t>
            </a:r>
            <a:endParaRPr lang="ar-IQ" b="1" u="sng" dirty="0">
              <a:solidFill>
                <a:schemeClr val="tx1"/>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861048"/>
            <a:ext cx="561662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509120"/>
            <a:ext cx="338437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244970"/>
            <a:ext cx="3744416" cy="457200"/>
          </a:xfrm>
          <a:ln>
            <a:solidFill>
              <a:schemeClr val="tx1">
                <a:lumMod val="85000"/>
                <a:lumOff val="15000"/>
              </a:schemeClr>
            </a:solidFill>
          </a:ln>
        </p:spPr>
        <p:txBody>
          <a:bodyPr/>
          <a:lstStyle/>
          <a:p>
            <a:pPr algn="l" rtl="0"/>
            <a:r>
              <a:rPr lang="en-US" dirty="0"/>
              <a:t>Preconception care (PCC)</a:t>
            </a:r>
            <a:endParaRPr lang="ar-IQ" dirty="0"/>
          </a:p>
        </p:txBody>
      </p:sp>
      <p:sp>
        <p:nvSpPr>
          <p:cNvPr id="4" name="Text Placeholder 3"/>
          <p:cNvSpPr>
            <a:spLocks noGrp="1"/>
          </p:cNvSpPr>
          <p:nvPr>
            <p:ph type="body" sz="half" idx="3"/>
          </p:nvPr>
        </p:nvSpPr>
        <p:spPr>
          <a:xfrm>
            <a:off x="4067945" y="2244970"/>
            <a:ext cx="4695056" cy="457200"/>
          </a:xfrm>
          <a:ln>
            <a:solidFill>
              <a:schemeClr val="tx1">
                <a:lumMod val="85000"/>
                <a:lumOff val="15000"/>
              </a:schemeClr>
            </a:solidFill>
          </a:ln>
        </p:spPr>
        <p:txBody>
          <a:bodyPr/>
          <a:lstStyle/>
          <a:p>
            <a:pPr algn="l" rtl="0"/>
            <a:r>
              <a:rPr lang="en-US" dirty="0"/>
              <a:t>Pre-pregnancy counselling </a:t>
            </a:r>
            <a:endParaRPr lang="ar-IQ" dirty="0"/>
          </a:p>
        </p:txBody>
      </p:sp>
      <p:sp>
        <p:nvSpPr>
          <p:cNvPr id="5" name="Content Placeholder 4"/>
          <p:cNvSpPr>
            <a:spLocks noGrp="1"/>
          </p:cNvSpPr>
          <p:nvPr>
            <p:ph sz="quarter" idx="2"/>
          </p:nvPr>
        </p:nvSpPr>
        <p:spPr>
          <a:xfrm>
            <a:off x="107504" y="2852936"/>
            <a:ext cx="3744416" cy="3886200"/>
          </a:xfrm>
          <a:ln>
            <a:solidFill>
              <a:schemeClr val="tx1">
                <a:lumMod val="85000"/>
                <a:lumOff val="15000"/>
              </a:schemeClr>
            </a:solidFill>
          </a:ln>
        </p:spPr>
        <p:txBody>
          <a:bodyPr>
            <a:noAutofit/>
          </a:bodyPr>
          <a:lstStyle/>
          <a:p>
            <a:pPr marL="566820" indent="-457113" algn="l" rtl="0">
              <a:buClr>
                <a:srgbClr val="A04DA3"/>
              </a:buClr>
              <a:buFont typeface="+mj-lt"/>
              <a:buAutoNum type="arabicPeriod"/>
            </a:pPr>
            <a:r>
              <a:rPr lang="en-US" sz="1800" b="1" dirty="0">
                <a:solidFill>
                  <a:schemeClr val="accent4"/>
                </a:solidFill>
              </a:rPr>
              <a:t>Pre-pregnancy counseling </a:t>
            </a:r>
          </a:p>
          <a:p>
            <a:pPr marL="566820" indent="-457113" algn="l" rtl="0">
              <a:buClr>
                <a:srgbClr val="A04DA3"/>
              </a:buClr>
              <a:buFont typeface="+mj-lt"/>
              <a:buAutoNum type="arabicPeriod"/>
            </a:pPr>
            <a:r>
              <a:rPr lang="en-US" sz="1800" dirty="0">
                <a:solidFill>
                  <a:prstClr val="black"/>
                </a:solidFill>
              </a:rPr>
              <a:t>Take a higher dose of folic acid</a:t>
            </a:r>
            <a:endParaRPr lang="en-US" sz="1800" dirty="0"/>
          </a:p>
          <a:p>
            <a:pPr marL="623960" indent="-514252" algn="l" rtl="0">
              <a:buFont typeface="+mj-lt"/>
              <a:buAutoNum type="arabicPeriod"/>
            </a:pPr>
            <a:r>
              <a:rPr lang="en-US" sz="1800" dirty="0"/>
              <a:t>lifestyle modification </a:t>
            </a:r>
          </a:p>
          <a:p>
            <a:pPr marL="623960" indent="-514252" algn="l" rtl="0">
              <a:buFont typeface="+mj-lt"/>
              <a:buAutoNum type="arabicPeriod"/>
            </a:pPr>
            <a:r>
              <a:rPr lang="en-US" sz="1800" dirty="0"/>
              <a:t>multidisciplinary medical care </a:t>
            </a:r>
          </a:p>
          <a:p>
            <a:pPr marL="623960" indent="-514252" algn="l" rtl="0">
              <a:buFont typeface="+mj-lt"/>
              <a:buAutoNum type="arabicPeriod"/>
            </a:pPr>
            <a:r>
              <a:rPr lang="en-US" sz="1800" dirty="0"/>
              <a:t>substituting teratogenic medications for safer ones</a:t>
            </a:r>
          </a:p>
          <a:p>
            <a:pPr marL="623960" indent="-514252" algn="l" rtl="0">
              <a:buFont typeface="+mj-lt"/>
              <a:buAutoNum type="arabicPeriod"/>
            </a:pPr>
            <a:r>
              <a:rPr lang="en-US" sz="1800" dirty="0"/>
              <a:t>Check the patient  vaccination (rubella or MMR)</a:t>
            </a:r>
          </a:p>
          <a:p>
            <a:pPr marL="623960" indent="-514252" algn="l" rtl="0">
              <a:buFont typeface="+mj-lt"/>
              <a:buAutoNum type="arabicPeriod"/>
            </a:pPr>
            <a:endParaRPr lang="ar-IQ" sz="1800" dirty="0"/>
          </a:p>
          <a:p>
            <a:pPr marL="566820" indent="-457113" algn="l" rtl="0">
              <a:buClr>
                <a:srgbClr val="A04DA3"/>
              </a:buClr>
              <a:buFont typeface="+mj-lt"/>
              <a:buAutoNum type="arabicPeriod"/>
            </a:pPr>
            <a:endParaRPr lang="en-US" sz="1800" dirty="0">
              <a:solidFill>
                <a:prstClr val="black"/>
              </a:solidFill>
            </a:endParaRPr>
          </a:p>
          <a:p>
            <a:pPr marL="566820" indent="-457113" algn="l" rtl="0">
              <a:buClr>
                <a:srgbClr val="A04DA3"/>
              </a:buClr>
              <a:buFont typeface="+mj-lt"/>
              <a:buAutoNum type="arabicPeriod"/>
            </a:pPr>
            <a:endParaRPr lang="en-US" sz="1800" dirty="0">
              <a:solidFill>
                <a:prstClr val="black"/>
              </a:solidFill>
            </a:endParaRPr>
          </a:p>
          <a:p>
            <a:pPr marL="109707" indent="0" algn="l" rtl="0">
              <a:buNone/>
            </a:pPr>
            <a:endParaRPr lang="ar-IQ" sz="1800" dirty="0"/>
          </a:p>
        </p:txBody>
      </p:sp>
      <p:sp>
        <p:nvSpPr>
          <p:cNvPr id="6" name="Content Placeholder 5"/>
          <p:cNvSpPr>
            <a:spLocks noGrp="1"/>
          </p:cNvSpPr>
          <p:nvPr>
            <p:ph sz="quarter" idx="4"/>
          </p:nvPr>
        </p:nvSpPr>
        <p:spPr>
          <a:xfrm>
            <a:off x="4067945" y="2708519"/>
            <a:ext cx="4692135" cy="3886200"/>
          </a:xfrm>
          <a:ln>
            <a:solidFill>
              <a:schemeClr val="tx1">
                <a:lumMod val="85000"/>
                <a:lumOff val="15000"/>
              </a:schemeClr>
            </a:solidFill>
          </a:ln>
        </p:spPr>
        <p:txBody>
          <a:bodyPr>
            <a:normAutofit lnSpcReduction="10000"/>
          </a:bodyPr>
          <a:lstStyle/>
          <a:p>
            <a:pPr lvl="0" algn="l" rtl="0">
              <a:buClr>
                <a:srgbClr val="A04DA3"/>
              </a:buClr>
            </a:pPr>
            <a:r>
              <a:rPr lang="en-US" dirty="0">
                <a:solidFill>
                  <a:prstClr val="black"/>
                </a:solidFill>
              </a:rPr>
              <a:t>Hyperglycemia in early pregnancy increases the risk of </a:t>
            </a:r>
          </a:p>
          <a:p>
            <a:pPr marL="623960" indent="-514252" algn="l" rtl="0">
              <a:buClr>
                <a:srgbClr val="A04DA3"/>
              </a:buClr>
              <a:buFont typeface="+mj-lt"/>
              <a:buAutoNum type="arabicPeriod"/>
            </a:pPr>
            <a:r>
              <a:rPr lang="en-US" dirty="0">
                <a:solidFill>
                  <a:prstClr val="black"/>
                </a:solidFill>
              </a:rPr>
              <a:t>congenital abnormalities by 9 fold  </a:t>
            </a:r>
          </a:p>
          <a:p>
            <a:pPr marL="623960" indent="-514252" algn="l" rtl="0">
              <a:buClr>
                <a:srgbClr val="A04DA3"/>
              </a:buClr>
              <a:buFont typeface="+mj-lt"/>
              <a:buAutoNum type="arabicPeriod"/>
            </a:pPr>
            <a:r>
              <a:rPr lang="en-US" dirty="0">
                <a:solidFill>
                  <a:prstClr val="black"/>
                </a:solidFill>
              </a:rPr>
              <a:t>There is a 5 fold  increase in the rate of cardiovascular abnormalities </a:t>
            </a:r>
          </a:p>
          <a:p>
            <a:pPr marL="623960" indent="-514252" algn="l" rtl="0">
              <a:buClr>
                <a:srgbClr val="A04DA3"/>
              </a:buClr>
              <a:buFont typeface="+mj-lt"/>
              <a:buAutoNum type="arabicPeriod"/>
            </a:pPr>
            <a:r>
              <a:rPr lang="en-US" dirty="0">
                <a:solidFill>
                  <a:prstClr val="black"/>
                </a:solidFill>
              </a:rPr>
              <a:t> 2 fold  increase in the rate of neural tube and urinary tract defects. </a:t>
            </a:r>
          </a:p>
          <a:p>
            <a:pPr marL="623960" indent="-514252" algn="l" rtl="0">
              <a:buClr>
                <a:srgbClr val="A04DA3"/>
              </a:buClr>
              <a:buFont typeface="+mj-lt"/>
              <a:buAutoNum type="arabicPeriod"/>
            </a:pPr>
            <a:r>
              <a:rPr lang="en-US" dirty="0">
                <a:solidFill>
                  <a:prstClr val="black"/>
                </a:solidFill>
              </a:rPr>
              <a:t>Congenital defects and preterm births  were the main contributors to the high rate of perinatal mortality </a:t>
            </a:r>
            <a:endParaRPr lang="ar-IQ" dirty="0">
              <a:solidFill>
                <a:prstClr val="black"/>
              </a:solidFill>
            </a:endParaRPr>
          </a:p>
          <a:p>
            <a:pPr algn="l" rtl="0"/>
            <a:endParaRPr lang="ar-IQ" dirty="0"/>
          </a:p>
        </p:txBody>
      </p:sp>
      <p:sp>
        <p:nvSpPr>
          <p:cNvPr id="7" name="Title 1"/>
          <p:cNvSpPr txBox="1">
            <a:spLocks/>
          </p:cNvSpPr>
          <p:nvPr/>
        </p:nvSpPr>
        <p:spPr>
          <a:xfrm>
            <a:off x="107504" y="692696"/>
            <a:ext cx="8928992" cy="1440160"/>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200" b="1" dirty="0"/>
              <a:t>A 32-years-old woman (BMI 29 kg/m2), attend infertility clinic with  primary infertility of 1year duration.</a:t>
            </a:r>
          </a:p>
          <a:p>
            <a:pPr marL="285696" indent="-285696" rtl="0">
              <a:buFont typeface="Courier New" pitchFamily="49" charset="0"/>
              <a:buChar char="o"/>
            </a:pPr>
            <a:r>
              <a:rPr lang="en-US" sz="1200" b="1" dirty="0"/>
              <a:t>She had history of hirsutism and oligomenorrhoea with PCOM on TV/US. </a:t>
            </a:r>
          </a:p>
          <a:p>
            <a:pPr marL="285696" indent="-285696" rtl="0">
              <a:buFont typeface="Courier New" pitchFamily="49" charset="0"/>
              <a:buChar char="o"/>
            </a:pPr>
            <a:r>
              <a:rPr lang="en-US" sz="1200" b="1" dirty="0"/>
              <a:t>As part of her initial diagnostic work-up:</a:t>
            </a:r>
          </a:p>
          <a:p>
            <a:pPr marL="285696" indent="-285696" rtl="0">
              <a:buFont typeface="Wingdings" pitchFamily="2" charset="2"/>
              <a:buChar char="ü"/>
            </a:pPr>
            <a:r>
              <a:rPr lang="en-US" sz="1200" b="1" dirty="0"/>
              <a:t>Her partner SFA is normal </a:t>
            </a:r>
          </a:p>
          <a:p>
            <a:pPr marL="285696" indent="-285696" rtl="0">
              <a:buFont typeface="Wingdings" pitchFamily="2" charset="2"/>
              <a:buChar char="ü"/>
            </a:pPr>
            <a:r>
              <a:rPr lang="en-US" sz="1200" b="1" dirty="0"/>
              <a:t>HSG is normal </a:t>
            </a:r>
          </a:p>
          <a:p>
            <a:pPr marL="285696" indent="-285696" rtl="0">
              <a:buFont typeface="Wingdings" pitchFamily="2" charset="2"/>
              <a:buChar char="ü"/>
            </a:pPr>
            <a:r>
              <a:rPr lang="en-US" sz="1200" b="1" dirty="0"/>
              <a:t> she was identified to have Type 2 diabetes Her recent HbA1c was 7.7% (DCCT) (IFCC 60.7 mmol/ </a:t>
            </a:r>
            <a:r>
              <a:rPr lang="en-US" sz="1200" b="1" dirty="0" err="1"/>
              <a:t>mol</a:t>
            </a:r>
            <a:r>
              <a:rPr lang="en-US" sz="1200" b="1" dirty="0"/>
              <a:t> ). </a:t>
            </a:r>
          </a:p>
          <a:p>
            <a:pPr marL="285696" indent="-285696" rtl="0">
              <a:buFont typeface="Wingdings" pitchFamily="2" charset="2"/>
              <a:buChar char="ü"/>
            </a:pPr>
            <a:r>
              <a:rPr lang="en-US" sz="1200" b="1" dirty="0"/>
              <a:t>Her total cholesterol was 6.2 mmol/l and her blood pressure was 144/86 mmHg. </a:t>
            </a:r>
            <a:br>
              <a:rPr lang="en-US" sz="1200" b="1" dirty="0"/>
            </a:br>
            <a:br>
              <a:rPr lang="en-US" sz="1200" b="1" dirty="0"/>
            </a:br>
            <a:endParaRPr lang="ar-IQ" sz="1200" b="1" dirty="0"/>
          </a:p>
        </p:txBody>
      </p:sp>
    </p:spTree>
    <p:extLst>
      <p:ext uri="{BB962C8B-B14F-4D97-AF65-F5344CB8AC3E}">
        <p14:creationId xmlns:p14="http://schemas.microsoft.com/office/powerpoint/2010/main" val="13657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244970"/>
            <a:ext cx="3614936" cy="457200"/>
          </a:xfrm>
        </p:spPr>
        <p:txBody>
          <a:bodyPr/>
          <a:lstStyle/>
          <a:p>
            <a:pPr algn="l" rtl="0"/>
            <a:r>
              <a:rPr lang="en-US" dirty="0"/>
              <a:t>PCC</a:t>
            </a:r>
            <a:endParaRPr lang="ar-IQ" dirty="0"/>
          </a:p>
        </p:txBody>
      </p:sp>
      <p:sp>
        <p:nvSpPr>
          <p:cNvPr id="4" name="Text Placeholder 3"/>
          <p:cNvSpPr>
            <a:spLocks noGrp="1"/>
          </p:cNvSpPr>
          <p:nvPr>
            <p:ph type="body" sz="half" idx="3"/>
          </p:nvPr>
        </p:nvSpPr>
        <p:spPr>
          <a:xfrm>
            <a:off x="4139952" y="2204864"/>
            <a:ext cx="4896543" cy="497306"/>
          </a:xfrm>
        </p:spPr>
        <p:txBody>
          <a:bodyPr/>
          <a:lstStyle/>
          <a:p>
            <a:pPr algn="l" rtl="0"/>
            <a:r>
              <a:rPr lang="en-US" dirty="0"/>
              <a:t>5 mg Folic a supplementation </a:t>
            </a:r>
            <a:endParaRPr lang="ar-IQ" dirty="0"/>
          </a:p>
        </p:txBody>
      </p:sp>
      <p:sp>
        <p:nvSpPr>
          <p:cNvPr id="5" name="Content Placeholder 4"/>
          <p:cNvSpPr>
            <a:spLocks noGrp="1"/>
          </p:cNvSpPr>
          <p:nvPr>
            <p:ph sz="quarter" idx="2"/>
          </p:nvPr>
        </p:nvSpPr>
        <p:spPr>
          <a:xfrm>
            <a:off x="381000" y="2708519"/>
            <a:ext cx="3614936" cy="3886200"/>
          </a:xfrm>
          <a:ln>
            <a:solidFill>
              <a:schemeClr val="tx1">
                <a:lumMod val="85000"/>
                <a:lumOff val="15000"/>
              </a:schemeClr>
            </a:solidFill>
          </a:ln>
        </p:spPr>
        <p:txBody>
          <a:bodyPr>
            <a:normAutofit lnSpcReduction="10000"/>
          </a:bodyPr>
          <a:lstStyle/>
          <a:p>
            <a:pPr marL="566820" indent="-457113" algn="l" rtl="0">
              <a:buClr>
                <a:srgbClr val="A04DA3"/>
              </a:buClr>
              <a:buFont typeface="+mj-lt"/>
              <a:buAutoNum type="arabicPeriod"/>
            </a:pPr>
            <a:r>
              <a:rPr lang="en-US" dirty="0">
                <a:solidFill>
                  <a:prstClr val="black"/>
                </a:solidFill>
              </a:rPr>
              <a:t>Pre-pregnancy counselling </a:t>
            </a:r>
          </a:p>
          <a:p>
            <a:pPr marL="566820" indent="-457113" algn="l" rtl="0">
              <a:buClr>
                <a:srgbClr val="A04DA3"/>
              </a:buClr>
              <a:buFont typeface="+mj-lt"/>
              <a:buAutoNum type="arabicPeriod"/>
            </a:pPr>
            <a:r>
              <a:rPr lang="en-US" b="1" dirty="0">
                <a:solidFill>
                  <a:schemeClr val="accent4"/>
                </a:solidFill>
              </a:rPr>
              <a:t>Take a higher dose of folic acid</a:t>
            </a:r>
          </a:p>
          <a:p>
            <a:pPr marL="623960" indent="-514252" algn="l" rtl="0">
              <a:buFont typeface="+mj-lt"/>
              <a:buAutoNum type="arabicPeriod"/>
            </a:pPr>
            <a:r>
              <a:rPr lang="en-US" dirty="0"/>
              <a:t>lifestyle modification </a:t>
            </a:r>
          </a:p>
          <a:p>
            <a:pPr marL="623960" indent="-514252" algn="l" rtl="0">
              <a:buFont typeface="+mj-lt"/>
              <a:buAutoNum type="arabicPeriod"/>
            </a:pPr>
            <a:r>
              <a:rPr lang="en-US" dirty="0"/>
              <a:t>multidisciplinary medical care </a:t>
            </a:r>
          </a:p>
          <a:p>
            <a:pPr marL="623960" indent="-514252" algn="l" rtl="0">
              <a:buFont typeface="+mj-lt"/>
              <a:buAutoNum type="arabicPeriod"/>
            </a:pPr>
            <a:r>
              <a:rPr lang="en-US" dirty="0"/>
              <a:t>substituting teratogenic medications for safer ones</a:t>
            </a:r>
          </a:p>
          <a:p>
            <a:pPr marL="623960" indent="-514252" algn="l" rtl="0">
              <a:buFont typeface="+mj-lt"/>
              <a:buAutoNum type="arabicPeriod"/>
            </a:pPr>
            <a:r>
              <a:rPr lang="en-US" dirty="0"/>
              <a:t>Check the patient  vaccination (rubella or MMR)</a:t>
            </a:r>
          </a:p>
          <a:p>
            <a:pPr marL="623960" indent="-514252" algn="l" rtl="0">
              <a:buFont typeface="+mj-lt"/>
              <a:buAutoNum type="arabicPeriod"/>
            </a:pPr>
            <a:endParaRPr lang="ar-IQ" dirty="0"/>
          </a:p>
          <a:p>
            <a:pPr marL="566820" indent="-457113" algn="l" rtl="0">
              <a:buClr>
                <a:srgbClr val="A04DA3"/>
              </a:buClr>
              <a:buFont typeface="+mj-lt"/>
              <a:buAutoNum type="arabicPeriod"/>
            </a:pPr>
            <a:endParaRPr lang="en-US" dirty="0">
              <a:solidFill>
                <a:prstClr val="black"/>
              </a:solidFill>
            </a:endParaRPr>
          </a:p>
          <a:p>
            <a:pPr algn="l" rtl="0"/>
            <a:endParaRPr lang="ar-IQ" dirty="0"/>
          </a:p>
        </p:txBody>
      </p:sp>
      <p:sp>
        <p:nvSpPr>
          <p:cNvPr id="6" name="Content Placeholder 5"/>
          <p:cNvSpPr>
            <a:spLocks noGrp="1"/>
          </p:cNvSpPr>
          <p:nvPr>
            <p:ph sz="quarter" idx="4"/>
          </p:nvPr>
        </p:nvSpPr>
        <p:spPr>
          <a:xfrm>
            <a:off x="4139952" y="2708519"/>
            <a:ext cx="4896544" cy="3886200"/>
          </a:xfrm>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708920"/>
            <a:ext cx="4896544" cy="1440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07504" y="692696"/>
            <a:ext cx="8928992" cy="1440160"/>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200" b="1" dirty="0"/>
              <a:t>A 32-years-old woman (BMI 29 kg/m2), attend infertility clinic with  primary infertility of 1year duration.</a:t>
            </a:r>
          </a:p>
          <a:p>
            <a:pPr marL="285696" indent="-285696" rtl="0">
              <a:buFont typeface="Courier New" pitchFamily="49" charset="0"/>
              <a:buChar char="o"/>
            </a:pPr>
            <a:r>
              <a:rPr lang="en-US" sz="1200" b="1" dirty="0"/>
              <a:t>She had history of hirsutism and oligomenorrhoea with PCOM on TV/US. </a:t>
            </a:r>
          </a:p>
          <a:p>
            <a:pPr marL="285696" indent="-285696" rtl="0">
              <a:buFont typeface="Courier New" pitchFamily="49" charset="0"/>
              <a:buChar char="o"/>
            </a:pPr>
            <a:r>
              <a:rPr lang="en-US" sz="1200" b="1" dirty="0"/>
              <a:t>As part of her initial diagnostic work-up:</a:t>
            </a:r>
          </a:p>
          <a:p>
            <a:pPr marL="285696" indent="-285696" rtl="0">
              <a:buFont typeface="Wingdings" pitchFamily="2" charset="2"/>
              <a:buChar char="ü"/>
            </a:pPr>
            <a:r>
              <a:rPr lang="en-US" sz="1200" b="1" dirty="0"/>
              <a:t>Her partner SFA is normal </a:t>
            </a:r>
          </a:p>
          <a:p>
            <a:pPr marL="285696" indent="-285696" rtl="0">
              <a:buFont typeface="Wingdings" pitchFamily="2" charset="2"/>
              <a:buChar char="ü"/>
            </a:pPr>
            <a:r>
              <a:rPr lang="en-US" sz="1200" b="1" dirty="0"/>
              <a:t>HSG is normal </a:t>
            </a:r>
          </a:p>
          <a:p>
            <a:pPr marL="285696" indent="-285696" rtl="0">
              <a:buFont typeface="Wingdings" pitchFamily="2" charset="2"/>
              <a:buChar char="ü"/>
            </a:pPr>
            <a:r>
              <a:rPr lang="en-US" sz="1200" b="1" dirty="0"/>
              <a:t> she was identified to have Type 2 diabetes Her recent HbA1c was 7.7% (DCCT) (IFCC 60.7 mmol/ </a:t>
            </a:r>
            <a:r>
              <a:rPr lang="en-US" sz="1200" b="1" dirty="0" err="1"/>
              <a:t>mol</a:t>
            </a:r>
            <a:r>
              <a:rPr lang="en-US" sz="1200" b="1" dirty="0"/>
              <a:t> ). </a:t>
            </a:r>
          </a:p>
          <a:p>
            <a:pPr marL="285696" indent="-285696" rtl="0">
              <a:buFont typeface="Wingdings" pitchFamily="2" charset="2"/>
              <a:buChar char="ü"/>
            </a:pPr>
            <a:r>
              <a:rPr lang="en-US" sz="1200" b="1" dirty="0"/>
              <a:t>Her total cholesterol was 6.2 mmol/l and her blood pressure was 144/86 mmHg. </a:t>
            </a:r>
            <a:br>
              <a:rPr lang="en-US" sz="1200" b="1" dirty="0"/>
            </a:br>
            <a:br>
              <a:rPr lang="en-US" sz="1200" b="1" dirty="0"/>
            </a:br>
            <a:endParaRPr lang="ar-IQ" sz="1200" b="1" dirty="0"/>
          </a:p>
        </p:txBody>
      </p:sp>
      <p:sp>
        <p:nvSpPr>
          <p:cNvPr id="7" name="Rounded Rectangle 6"/>
          <p:cNvSpPr/>
          <p:nvPr/>
        </p:nvSpPr>
        <p:spPr>
          <a:xfrm>
            <a:off x="4139952" y="4149080"/>
            <a:ext cx="4896544" cy="2448272"/>
          </a:xfrm>
          <a:prstGeom prst="round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l" rtl="0"/>
            <a:r>
              <a:rPr lang="en-US" sz="1600" dirty="0">
                <a:solidFill>
                  <a:schemeClr val="tx1"/>
                </a:solidFill>
              </a:rPr>
              <a:t>Diabetes</a:t>
            </a:r>
          </a:p>
          <a:p>
            <a:pPr algn="l" rtl="0"/>
            <a:r>
              <a:rPr lang="en-US" sz="1600" dirty="0">
                <a:solidFill>
                  <a:schemeClr val="tx1"/>
                </a:solidFill>
              </a:rPr>
              <a:t>Several studies have documented a 10-fold increase in the incidence of NTD among women with poorly controlled DM during the ﬁrst trimester of pregnancy. </a:t>
            </a:r>
          </a:p>
          <a:p>
            <a:pPr algn="l" rtl="0"/>
            <a:r>
              <a:rPr lang="en-US" sz="1600" dirty="0">
                <a:solidFill>
                  <a:schemeClr val="tx1"/>
                </a:solidFill>
              </a:rPr>
              <a:t>Since periconceptional control of DM in pregnant women is difﬁcult, the use of high-dose  folic acid supplementation may decrease the risk for having a baby with NTD.</a:t>
            </a:r>
            <a:endParaRPr lang="ar-IQ" sz="1600" dirty="0">
              <a:solidFill>
                <a:schemeClr val="tx1"/>
              </a:solidFill>
            </a:endParaRPr>
          </a:p>
        </p:txBody>
      </p:sp>
    </p:spTree>
    <p:extLst>
      <p:ext uri="{BB962C8B-B14F-4D97-AF65-F5344CB8AC3E}">
        <p14:creationId xmlns:p14="http://schemas.microsoft.com/office/powerpoint/2010/main" val="422739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244970"/>
            <a:ext cx="3312368" cy="457200"/>
          </a:xfrm>
        </p:spPr>
        <p:txBody>
          <a:bodyPr/>
          <a:lstStyle/>
          <a:p>
            <a:pPr algn="l" rtl="0"/>
            <a:r>
              <a:rPr lang="en-US" dirty="0"/>
              <a:t>PCC</a:t>
            </a:r>
            <a:endParaRPr lang="ar-IQ" dirty="0"/>
          </a:p>
        </p:txBody>
      </p:sp>
      <p:sp>
        <p:nvSpPr>
          <p:cNvPr id="4" name="Text Placeholder 3"/>
          <p:cNvSpPr>
            <a:spLocks noGrp="1"/>
          </p:cNvSpPr>
          <p:nvPr>
            <p:ph type="body" sz="half" idx="3"/>
          </p:nvPr>
        </p:nvSpPr>
        <p:spPr>
          <a:xfrm>
            <a:off x="3491880" y="2244970"/>
            <a:ext cx="5544615" cy="457200"/>
          </a:xfrm>
          <a:ln>
            <a:solidFill>
              <a:schemeClr val="tx1">
                <a:lumMod val="85000"/>
                <a:lumOff val="15000"/>
              </a:schemeClr>
            </a:solidFill>
          </a:ln>
        </p:spPr>
        <p:txBody>
          <a:bodyPr/>
          <a:lstStyle/>
          <a:p>
            <a:pPr algn="l" rtl="0"/>
            <a:r>
              <a:rPr lang="en-US" dirty="0"/>
              <a:t>LSM</a:t>
            </a:r>
            <a:endParaRPr lang="ar-IQ" dirty="0"/>
          </a:p>
        </p:txBody>
      </p:sp>
      <p:sp>
        <p:nvSpPr>
          <p:cNvPr id="5" name="Content Placeholder 4"/>
          <p:cNvSpPr>
            <a:spLocks noGrp="1"/>
          </p:cNvSpPr>
          <p:nvPr>
            <p:ph sz="quarter" idx="2"/>
          </p:nvPr>
        </p:nvSpPr>
        <p:spPr>
          <a:xfrm>
            <a:off x="107504" y="2708519"/>
            <a:ext cx="3312368" cy="4011145"/>
          </a:xfrm>
          <a:ln>
            <a:solidFill>
              <a:schemeClr val="tx1">
                <a:lumMod val="85000"/>
                <a:lumOff val="15000"/>
              </a:schemeClr>
            </a:solidFill>
          </a:ln>
        </p:spPr>
        <p:txBody>
          <a:bodyPr>
            <a:normAutofit/>
          </a:bodyPr>
          <a:lstStyle/>
          <a:p>
            <a:pPr marL="566820" indent="-457113" algn="l" rtl="0">
              <a:buClr>
                <a:srgbClr val="A04DA3"/>
              </a:buClr>
              <a:buFont typeface="+mj-lt"/>
              <a:buAutoNum type="arabicPeriod"/>
            </a:pPr>
            <a:r>
              <a:rPr lang="en-US" sz="1800" dirty="0">
                <a:solidFill>
                  <a:prstClr val="black"/>
                </a:solidFill>
              </a:rPr>
              <a:t>Pre-pregnancy counselling </a:t>
            </a:r>
          </a:p>
          <a:p>
            <a:pPr marL="566820" indent="-457113" algn="l" rtl="0">
              <a:buClr>
                <a:srgbClr val="A04DA3"/>
              </a:buClr>
              <a:buFont typeface="+mj-lt"/>
              <a:buAutoNum type="arabicPeriod"/>
            </a:pPr>
            <a:r>
              <a:rPr lang="en-US" sz="1800" dirty="0">
                <a:solidFill>
                  <a:prstClr val="black"/>
                </a:solidFill>
              </a:rPr>
              <a:t>Take a higher dose of folic acid</a:t>
            </a:r>
            <a:endParaRPr lang="en-US" sz="1800" dirty="0"/>
          </a:p>
          <a:p>
            <a:pPr marL="623960" indent="-514252" algn="l" rtl="0">
              <a:buFont typeface="+mj-lt"/>
              <a:buAutoNum type="arabicPeriod"/>
            </a:pPr>
            <a:r>
              <a:rPr lang="en-US" sz="1800" b="1" dirty="0">
                <a:solidFill>
                  <a:schemeClr val="accent4"/>
                </a:solidFill>
              </a:rPr>
              <a:t>lifestyle modification </a:t>
            </a:r>
          </a:p>
          <a:p>
            <a:pPr marL="623960" indent="-514252" algn="l" rtl="0">
              <a:buFont typeface="+mj-lt"/>
              <a:buAutoNum type="arabicPeriod"/>
            </a:pPr>
            <a:r>
              <a:rPr lang="en-US" sz="1800" dirty="0"/>
              <a:t>multidisciplinary medical care </a:t>
            </a:r>
          </a:p>
          <a:p>
            <a:pPr marL="623960" indent="-514252" algn="l" rtl="0">
              <a:buFont typeface="+mj-lt"/>
              <a:buAutoNum type="arabicPeriod"/>
            </a:pPr>
            <a:r>
              <a:rPr lang="en-US" sz="1800" dirty="0"/>
              <a:t>substituting teratogenic medications for safer ones</a:t>
            </a:r>
          </a:p>
          <a:p>
            <a:pPr marL="623960" indent="-514252" algn="l" rtl="0">
              <a:buFont typeface="+mj-lt"/>
              <a:buAutoNum type="arabicPeriod"/>
            </a:pPr>
            <a:r>
              <a:rPr lang="en-US" sz="1800" dirty="0"/>
              <a:t>Check the patient  vaccination (rubella or MMR)</a:t>
            </a:r>
          </a:p>
          <a:p>
            <a:pPr marL="623960" indent="-514252" algn="l" rtl="0">
              <a:buFont typeface="+mj-lt"/>
              <a:buAutoNum type="arabicPeriod"/>
            </a:pPr>
            <a:endParaRPr lang="ar-IQ" sz="1800" dirty="0"/>
          </a:p>
          <a:p>
            <a:pPr marL="109707" indent="0" algn="l" rtl="0">
              <a:buNone/>
            </a:pPr>
            <a:endParaRPr lang="ar-IQ" sz="1800" dirty="0"/>
          </a:p>
        </p:txBody>
      </p:sp>
      <p:sp>
        <p:nvSpPr>
          <p:cNvPr id="7" name="Title 1"/>
          <p:cNvSpPr txBox="1">
            <a:spLocks/>
          </p:cNvSpPr>
          <p:nvPr/>
        </p:nvSpPr>
        <p:spPr>
          <a:xfrm>
            <a:off x="107504" y="692696"/>
            <a:ext cx="8928992" cy="1440160"/>
          </a:xfrm>
          <a:prstGeom prst="rect">
            <a:avLst/>
          </a:prstGeom>
          <a:solidFill>
            <a:schemeClr val="accent2">
              <a:lumMod val="40000"/>
              <a:lumOff val="60000"/>
            </a:schemeClr>
          </a:solidFill>
          <a:ln>
            <a:solidFill>
              <a:schemeClr val="accent1"/>
            </a:solidFill>
          </a:ln>
        </p:spPr>
        <p:txBody>
          <a:bodyPr lIns="91423" tIns="45711" rIns="91423" bIns="45711">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marL="285696" indent="-285696" rtl="0">
              <a:buFont typeface="Wingdings" pitchFamily="2" charset="2"/>
              <a:buChar char="q"/>
            </a:pPr>
            <a:r>
              <a:rPr lang="en-US" sz="1200" b="1" dirty="0"/>
              <a:t>A 32-years-old woman (BMI 29 kg/m2), attend infertility clinic with  primary infertility of 1year duration.</a:t>
            </a:r>
          </a:p>
          <a:p>
            <a:pPr marL="285696" indent="-285696" rtl="0">
              <a:buFont typeface="Courier New" pitchFamily="49" charset="0"/>
              <a:buChar char="o"/>
            </a:pPr>
            <a:r>
              <a:rPr lang="en-US" sz="1200" b="1" dirty="0"/>
              <a:t>She had history of hirsutism and oligomenorrhoea with PCOM on TV/US. </a:t>
            </a:r>
          </a:p>
          <a:p>
            <a:pPr marL="285696" indent="-285696" rtl="0">
              <a:buFont typeface="Courier New" pitchFamily="49" charset="0"/>
              <a:buChar char="o"/>
            </a:pPr>
            <a:r>
              <a:rPr lang="en-US" sz="1200" b="1" dirty="0"/>
              <a:t>As part of her initial diagnostic work-up:</a:t>
            </a:r>
          </a:p>
          <a:p>
            <a:pPr marL="285696" indent="-285696" rtl="0">
              <a:buFont typeface="Wingdings" pitchFamily="2" charset="2"/>
              <a:buChar char="ü"/>
            </a:pPr>
            <a:r>
              <a:rPr lang="en-US" sz="1200" b="1" dirty="0"/>
              <a:t>Her partner SFA is normal </a:t>
            </a:r>
          </a:p>
          <a:p>
            <a:pPr marL="285696" indent="-285696" rtl="0">
              <a:buFont typeface="Wingdings" pitchFamily="2" charset="2"/>
              <a:buChar char="ü"/>
            </a:pPr>
            <a:r>
              <a:rPr lang="en-US" sz="1200" b="1" dirty="0"/>
              <a:t>HSG is normal </a:t>
            </a:r>
          </a:p>
          <a:p>
            <a:pPr marL="285696" indent="-285696" rtl="0">
              <a:buFont typeface="Wingdings" pitchFamily="2" charset="2"/>
              <a:buChar char="ü"/>
            </a:pPr>
            <a:r>
              <a:rPr lang="en-US" sz="1200" b="1" dirty="0"/>
              <a:t> she was identified to have Type 2 diabetes Her recent HbA1c was 7.7% (DCCT) (IFCC 60.7 mmol/ </a:t>
            </a:r>
            <a:r>
              <a:rPr lang="en-US" sz="1200" b="1" dirty="0" err="1"/>
              <a:t>mol</a:t>
            </a:r>
            <a:r>
              <a:rPr lang="en-US" sz="1200" b="1" dirty="0"/>
              <a:t> ). </a:t>
            </a:r>
          </a:p>
          <a:p>
            <a:pPr marL="285696" indent="-285696" rtl="0">
              <a:buFont typeface="Wingdings" pitchFamily="2" charset="2"/>
              <a:buChar char="ü"/>
            </a:pPr>
            <a:r>
              <a:rPr lang="en-US" sz="1200" b="1" dirty="0"/>
              <a:t>Her total cholesterol was 6.2 mmol/l and her blood pressure was 144/86 mmHg. </a:t>
            </a:r>
            <a:br>
              <a:rPr lang="en-US" sz="1200" b="1" dirty="0"/>
            </a:br>
            <a:br>
              <a:rPr lang="en-US" sz="1200" b="1" dirty="0"/>
            </a:br>
            <a:endParaRPr lang="ar-IQ" sz="1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08920"/>
            <a:ext cx="5544616" cy="8679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3491880" y="3576836"/>
            <a:ext cx="5544616" cy="100429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l" rtl="0"/>
            <a:r>
              <a:rPr lang="en-US" sz="1600" dirty="0">
                <a:solidFill>
                  <a:schemeClr val="tx1"/>
                </a:solidFill>
              </a:rPr>
              <a:t> lifestyle intervention is more effective than the standard care regarding the glycaemic control of type 2 diabetic patients, particularly when there is a weight loss</a:t>
            </a:r>
            <a:endParaRPr lang="ar-IQ" sz="1600" dirty="0">
              <a:solidFill>
                <a:schemeClr val="tx1"/>
              </a:solidFill>
            </a:endParaRPr>
          </a:p>
        </p:txBody>
      </p:sp>
      <p:pic>
        <p:nvPicPr>
          <p:cNvPr id="1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3491881" y="4613088"/>
            <a:ext cx="5544691" cy="11921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3491880" y="5805264"/>
            <a:ext cx="5544616" cy="914400"/>
          </a:xfrm>
          <a:prstGeom prst="round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marL="285696" indent="-285696" algn="l" rtl="0">
              <a:buFont typeface="Arial" pitchFamily="34" charset="0"/>
              <a:buChar char="•"/>
            </a:pPr>
            <a:r>
              <a:rPr lang="en-US" dirty="0">
                <a:solidFill>
                  <a:schemeClr val="tx2"/>
                </a:solidFill>
              </a:rPr>
              <a:t>LSM tends to have more benefits</a:t>
            </a:r>
          </a:p>
          <a:p>
            <a:pPr marL="285696" indent="-285696" algn="l" rtl="0">
              <a:buFont typeface="Arial" pitchFamily="34" charset="0"/>
              <a:buChar char="•"/>
            </a:pPr>
            <a:r>
              <a:rPr lang="en-US" dirty="0">
                <a:solidFill>
                  <a:schemeClr val="tx2"/>
                </a:solidFill>
              </a:rPr>
              <a:t>LSM should be the primary recommendation in women with PCOS before prescribing metformin</a:t>
            </a:r>
            <a:endParaRPr lang="ar-IQ" dirty="0"/>
          </a:p>
        </p:txBody>
      </p:sp>
      <p:sp>
        <p:nvSpPr>
          <p:cNvPr id="11" name="Rounded Rectangle 10"/>
          <p:cNvSpPr/>
          <p:nvPr/>
        </p:nvSpPr>
        <p:spPr>
          <a:xfrm>
            <a:off x="107504" y="4293096"/>
            <a:ext cx="3240360" cy="242656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1" anchor="ctr"/>
          <a:lstStyle/>
          <a:p>
            <a:pPr algn="l" rtl="0">
              <a:lnSpc>
                <a:spcPct val="150000"/>
              </a:lnSpc>
              <a:buFont typeface="Arial" pitchFamily="34" charset="0"/>
              <a:buChar char="•"/>
            </a:pPr>
            <a:r>
              <a:rPr lang="en-US" sz="2000" dirty="0">
                <a:solidFill>
                  <a:schemeClr val="tx1"/>
                </a:solidFill>
              </a:rPr>
              <a:t>stop smoking</a:t>
            </a:r>
          </a:p>
          <a:p>
            <a:pPr algn="l" rtl="0">
              <a:lnSpc>
                <a:spcPct val="150000"/>
              </a:lnSpc>
              <a:buFont typeface="Arial"/>
              <a:buChar char="•"/>
            </a:pPr>
            <a:r>
              <a:rPr lang="en-US" sz="2000" dirty="0">
                <a:solidFill>
                  <a:schemeClr val="tx1"/>
                </a:solidFill>
              </a:rPr>
              <a:t>having a healthy diet</a:t>
            </a:r>
          </a:p>
          <a:p>
            <a:pPr algn="l" rtl="0">
              <a:lnSpc>
                <a:spcPct val="150000"/>
              </a:lnSpc>
              <a:buFont typeface="Arial"/>
              <a:buChar char="•"/>
            </a:pPr>
            <a:r>
              <a:rPr lang="en-US" sz="2000" dirty="0">
                <a:solidFill>
                  <a:schemeClr val="tx1"/>
                </a:solidFill>
              </a:rPr>
              <a:t>being physically active/exercising</a:t>
            </a:r>
          </a:p>
          <a:p>
            <a:pPr algn="l" rtl="0">
              <a:lnSpc>
                <a:spcPct val="150000"/>
              </a:lnSpc>
              <a:buFont typeface="Arial"/>
              <a:buChar char="•"/>
            </a:pPr>
            <a:r>
              <a:rPr lang="en-US" sz="2000" dirty="0">
                <a:solidFill>
                  <a:schemeClr val="tx1"/>
                </a:solidFill>
              </a:rPr>
              <a:t>losing weight</a:t>
            </a:r>
            <a:endParaRPr lang="ar-IQ" sz="2000" dirty="0">
              <a:solidFill>
                <a:schemeClr val="tx1"/>
              </a:solidFill>
            </a:endParaRPr>
          </a:p>
        </p:txBody>
      </p:sp>
    </p:spTree>
    <p:extLst>
      <p:ext uri="{BB962C8B-B14F-4D97-AF65-F5344CB8AC3E}">
        <p14:creationId xmlns:p14="http://schemas.microsoft.com/office/powerpoint/2010/main" val="38442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IGPIA - Theme 03 - Light">
      <a:dk1>
        <a:srgbClr val="7F7F7F"/>
      </a:dk1>
      <a:lt1>
        <a:srgbClr val="FFFFFF"/>
      </a:lt1>
      <a:dk2>
        <a:srgbClr val="000000"/>
      </a:dk2>
      <a:lt2>
        <a:srgbClr val="FFFFFF"/>
      </a:lt2>
      <a:accent1>
        <a:srgbClr val="1DE7D8"/>
      </a:accent1>
      <a:accent2>
        <a:srgbClr val="29CEDC"/>
      </a:accent2>
      <a:accent3>
        <a:srgbClr val="34B9DF"/>
      </a:accent3>
      <a:accent4>
        <a:srgbClr val="42A6E3"/>
      </a:accent4>
      <a:accent5>
        <a:srgbClr val="5091E7"/>
      </a:accent5>
      <a:accent6>
        <a:srgbClr val="5D76EA"/>
      </a:accent6>
      <a:hlink>
        <a:srgbClr val="F33B48"/>
      </a:hlink>
      <a:folHlink>
        <a:srgbClr val="FFC0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Office Theme">
  <a:themeElements>
    <a:clrScheme name="Jetfabrik - Coloured 17 - Light">
      <a:dk1>
        <a:srgbClr val="737572"/>
      </a:dk1>
      <a:lt1>
        <a:sysClr val="window" lastClr="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17003</TotalTime>
  <Words>3441</Words>
  <Application>Microsoft Office PowerPoint</Application>
  <PresentationFormat>On-screen Show (4:3)</PresentationFormat>
  <Paragraphs>363</Paragraphs>
  <Slides>35</Slides>
  <Notes>1</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Urban</vt:lpstr>
      <vt:lpstr>Office Theme</vt:lpstr>
      <vt:lpstr>1_Office Theme</vt:lpstr>
      <vt:lpstr>The Issue of infertility in Specific medical conditions</vt:lpstr>
      <vt:lpstr>PowerPoint Presentation</vt:lpstr>
      <vt:lpstr>The patient with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 1 DM </vt:lpstr>
      <vt:lpstr>PowerPoint Presentation</vt:lpstr>
      <vt:lpstr>Recommendations </vt:lpstr>
      <vt:lpstr>The Patient With Thyroid Disease </vt:lpstr>
      <vt:lpstr>Background </vt:lpstr>
      <vt:lpstr>Obstetric complications </vt:lpstr>
      <vt:lpstr>Important points </vt:lpstr>
      <vt:lpstr>Recommendations for thyroid function monitoring in pregnancy in the absence of trimester-specific reference ranges</vt:lpstr>
      <vt:lpstr>Thyroid autoimmunity </vt:lpstr>
      <vt:lpstr>the American Thyroid Association guidelines </vt:lpstr>
      <vt:lpstr> A 35-years-old woman with unexplained infertility is about to undergo IVF treatment.  She has been diagnosed with hypothyroidism 2 years ago.  She has maintained normal TFT results with levothyroxine 100μg/day for the past 18 month  and has been clinically euthyroid.  Her most recent test showed a TSH level of 3.8 mU/L (normal range: 0.4–4.2 mU/L) and a free thyroxin (T4) level of 12.2 pmol/L (9.5–20 pmol/L).</vt:lpstr>
      <vt:lpstr>A 26-years-old woman was diagnosed with Graves’ disease  2 years  ago &amp; she is on  carbimazole treatment,  her disease became quiescent but recurred 6 months ago. She is currently on carbimazole 30 mg/day and is clinically euthyroid with a small soft diffuse palpable goiter.  She attend infertility center for ICSI due to her partner SFA - oligozoospermia.  TFT performed within the last month showed a TSH level of 0.03 mU/L (0.4–4.2 mU/L), free T4 of 18 pmol/L (9–20 pmol/L) and free T3 of 6 pmol/L (3.5–6.8 pmol/L).</vt:lpstr>
      <vt:lpstr>MS and conception</vt:lpstr>
      <vt:lpstr>Background </vt:lpstr>
      <vt:lpstr>What does evidence say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Issue of Infertility in Specific Medical Conditions</dc:title>
  <dc:creator>Rev.1</dc:creator>
  <cp:lastModifiedBy>fadia alizzi</cp:lastModifiedBy>
  <cp:revision>181</cp:revision>
  <dcterms:created xsi:type="dcterms:W3CDTF">2021-02-05T06:09:54Z</dcterms:created>
  <dcterms:modified xsi:type="dcterms:W3CDTF">2021-11-04T22:36:43Z</dcterms:modified>
</cp:coreProperties>
</file>